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handoutMasterIdLst>
    <p:handoutMasterId r:id="rId98"/>
  </p:handoutMasterIdLst>
  <p:sldIdLst>
    <p:sldId id="445" r:id="rId2"/>
    <p:sldId id="444" r:id="rId3"/>
    <p:sldId id="349" r:id="rId4"/>
    <p:sldId id="290" r:id="rId5"/>
    <p:sldId id="294" r:id="rId6"/>
    <p:sldId id="350" r:id="rId7"/>
    <p:sldId id="351" r:id="rId8"/>
    <p:sldId id="352" r:id="rId9"/>
    <p:sldId id="353" r:id="rId10"/>
    <p:sldId id="355" r:id="rId11"/>
    <p:sldId id="357" r:id="rId12"/>
    <p:sldId id="356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94" r:id="rId45"/>
    <p:sldId id="390" r:id="rId46"/>
    <p:sldId id="391" r:id="rId47"/>
    <p:sldId id="392" r:id="rId48"/>
    <p:sldId id="393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6" r:id="rId59"/>
    <p:sldId id="407" r:id="rId60"/>
    <p:sldId id="405" r:id="rId61"/>
    <p:sldId id="408" r:id="rId62"/>
    <p:sldId id="409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417" r:id="rId71"/>
    <p:sldId id="418" r:id="rId72"/>
    <p:sldId id="419" r:id="rId73"/>
    <p:sldId id="420" r:id="rId74"/>
    <p:sldId id="421" r:id="rId75"/>
    <p:sldId id="422" r:id="rId76"/>
    <p:sldId id="423" r:id="rId77"/>
    <p:sldId id="424" r:id="rId78"/>
    <p:sldId id="425" r:id="rId79"/>
    <p:sldId id="426" r:id="rId80"/>
    <p:sldId id="427" r:id="rId81"/>
    <p:sldId id="428" r:id="rId82"/>
    <p:sldId id="429" r:id="rId83"/>
    <p:sldId id="430" r:id="rId84"/>
    <p:sldId id="431" r:id="rId85"/>
    <p:sldId id="432" r:id="rId86"/>
    <p:sldId id="433" r:id="rId87"/>
    <p:sldId id="434" r:id="rId88"/>
    <p:sldId id="435" r:id="rId89"/>
    <p:sldId id="436" r:id="rId90"/>
    <p:sldId id="437" r:id="rId91"/>
    <p:sldId id="438" r:id="rId92"/>
    <p:sldId id="439" r:id="rId93"/>
    <p:sldId id="441" r:id="rId94"/>
    <p:sldId id="443" r:id="rId95"/>
    <p:sldId id="442" r:id="rId96"/>
    <p:sldId id="446" r:id="rId97"/>
  </p:sldIdLst>
  <p:sldSz cx="9144000" cy="6858000" type="screen4x3"/>
  <p:notesSz cx="6858000" cy="9144000"/>
  <p:embeddedFontLst>
    <p:embeddedFont>
      <p:font typeface="맑은 고딕" pitchFamily="50" charset="-127"/>
      <p:regular r:id="rId99"/>
      <p:bold r:id="rId100"/>
    </p:embeddedFont>
    <p:embeddedFont>
      <p:font typeface="HY견고딕" pitchFamily="18" charset="-127"/>
      <p:regular r:id="rId101"/>
    </p:embeddedFont>
    <p:embeddedFont>
      <p:font typeface="Tahoma" pitchFamily="34" charset="0"/>
      <p:regular r:id="rId102"/>
      <p:bold r:id="rId10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E6E6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24" d="100"/>
          <a:sy n="124" d="100"/>
        </p:scale>
        <p:origin x="-1560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0305" y="332657"/>
            <a:ext cx="4413696" cy="280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824" y="3140864"/>
            <a:ext cx="7534306" cy="10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/>
            </a:extLst>
          </p:cNvPr>
          <p:cNvSpPr/>
          <p:nvPr/>
        </p:nvSpPr>
        <p:spPr>
          <a:xfrm>
            <a:off x="0" y="4459288"/>
            <a:ext cx="9144000" cy="23987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4907223"/>
            <a:ext cx="8229600" cy="1332230"/>
          </a:xfrm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44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820738" y="2660650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200" dirty="0" err="1">
                <a:ea typeface="맑은 고딕" pitchFamily="50" charset="-127"/>
              </a:rPr>
              <a:t>한빛아카데미</a:t>
            </a:r>
            <a:r>
              <a:rPr kumimoji="0" lang="ko-KR" altLang="en-US" sz="1200" dirty="0">
                <a:ea typeface="맑은 고딕" pitchFamily="50" charset="-127"/>
              </a:rPr>
              <a:t>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3" name="모서리가 둥근 직사각형 5">
            <a:extLst>
              <a:ext uri="{FF2B5EF4-FFF2-40B4-BE49-F238E27FC236}"/>
            </a:extLst>
          </p:cNvPr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95338" y="1196975"/>
            <a:ext cx="46402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endParaRPr kumimoji="0" lang="en-US" altLang="ko-KR" sz="2000" b="1" dirty="0">
              <a:solidFill>
                <a:schemeClr val="accent3">
                  <a:lumMod val="75000"/>
                </a:schemeClr>
              </a:solidFill>
              <a:ea typeface="맑은 고딕" pitchFamily="50" charset="-127"/>
            </a:endParaRPr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313" y="1661110"/>
            <a:ext cx="6971548" cy="99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86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>
            <a:extLst>
              <a:ext uri="{FF2B5EF4-FFF2-40B4-BE49-F238E27FC236}"/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>
            <a:extLst>
              <a:ext uri="{FF2B5EF4-FFF2-40B4-BE49-F238E27FC236}"/>
            </a:extLst>
          </p:cNvPr>
          <p:cNvSpPr txBox="1"/>
          <p:nvPr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차례</a:t>
            </a:r>
            <a:endParaRPr kumimoji="0"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2605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/>
            </a:extLst>
          </p:cNvPr>
          <p:cNvCxnSpPr/>
          <p:nvPr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9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5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3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179512" y="6162675"/>
            <a:ext cx="223180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8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직사각형 10">
            <a:extLst>
              <a:ext uri="{FF2B5EF4-FFF2-40B4-BE49-F238E27FC236}"/>
            </a:extLst>
          </p:cNvPr>
          <p:cNvSpPr/>
          <p:nvPr/>
        </p:nvSpPr>
        <p:spPr>
          <a:xfrm>
            <a:off x="0" y="5805264"/>
            <a:ext cx="9144000" cy="698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6592" y="836712"/>
            <a:ext cx="5477408" cy="348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4500165"/>
            <a:ext cx="652911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80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94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방법론의 공진화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유명 </a:t>
            </a:r>
            <a:r>
              <a:rPr lang="ko-KR" altLang="en-US" dirty="0" err="1" smtClean="0"/>
              <a:t>데이터셋과</a:t>
            </a:r>
            <a:r>
              <a:rPr lang="ko-KR" altLang="en-US" dirty="0" smtClean="0"/>
              <a:t> 대회</a:t>
            </a:r>
            <a:endParaRPr lang="en-US" altLang="ko-KR" baseline="-250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도전적인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자연스럽게 대회로 이어짐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연구팀은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대회를 통해 경쟁하면서 아이디어를 공유하며 동반 성장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PASCAL VOC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20</a:t>
            </a:r>
            <a:r>
              <a:rPr lang="ko-KR" altLang="en-US" dirty="0" smtClean="0"/>
              <a:t>부류 </a:t>
            </a:r>
            <a:r>
              <a:rPr lang="en-US" altLang="ko-KR" dirty="0" smtClean="0"/>
              <a:t>50</a:t>
            </a:r>
            <a:r>
              <a:rPr lang="ko-KR" altLang="en-US" dirty="0" smtClean="0"/>
              <a:t>만장 영상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처음 </a:t>
            </a:r>
            <a:r>
              <a:rPr lang="en-US" altLang="ko-KR" dirty="0" smtClean="0"/>
              <a:t>4</a:t>
            </a:r>
            <a:r>
              <a:rPr lang="ko-KR" altLang="en-US" dirty="0" smtClean="0"/>
              <a:t>부류에서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부류로 확장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ImageNet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21,841</a:t>
            </a:r>
            <a:r>
              <a:rPr lang="ko-KR" altLang="en-US" dirty="0" smtClean="0"/>
              <a:t>부류 </a:t>
            </a:r>
            <a:r>
              <a:rPr lang="en-US" altLang="ko-KR" dirty="0" smtClean="0"/>
              <a:t>1400</a:t>
            </a:r>
            <a:r>
              <a:rPr lang="ko-KR" altLang="en-US" dirty="0" smtClean="0"/>
              <a:t>만장 영상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ILSVRC</a:t>
            </a:r>
            <a:r>
              <a:rPr lang="ko-KR" altLang="en-US" dirty="0" smtClean="0"/>
              <a:t>대회는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부류를 뽑고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백만장</a:t>
            </a:r>
            <a:r>
              <a:rPr lang="ko-KR" altLang="en-US" dirty="0" smtClean="0"/>
              <a:t> 훈련</a:t>
            </a:r>
            <a:r>
              <a:rPr lang="en-US" altLang="ko-KR" dirty="0" smtClean="0"/>
              <a:t>, 5</a:t>
            </a:r>
            <a:r>
              <a:rPr lang="ko-KR" altLang="en-US" dirty="0" smtClean="0"/>
              <a:t>만장 검증</a:t>
            </a:r>
            <a:r>
              <a:rPr lang="en-US" altLang="ko-KR" dirty="0" smtClean="0"/>
              <a:t>, 15</a:t>
            </a:r>
            <a:r>
              <a:rPr lang="ko-KR" altLang="en-US" dirty="0" smtClean="0"/>
              <a:t>만장 테스트 집합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COCO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80</a:t>
            </a:r>
            <a:r>
              <a:rPr lang="ko-KR" altLang="en-US" dirty="0" smtClean="0"/>
              <a:t>부류에 대한 </a:t>
            </a:r>
            <a:r>
              <a:rPr lang="en-US" altLang="ko-KR" dirty="0" smtClean="0"/>
              <a:t>33</a:t>
            </a:r>
            <a:r>
              <a:rPr lang="ko-KR" altLang="en-US" dirty="0" smtClean="0"/>
              <a:t>만 장 영상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검출과 분할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설명문 달기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OpenImages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196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방법론의 공진화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802902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15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방법론의 공진화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특정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분야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DeepFashion</a:t>
            </a:r>
            <a:r>
              <a:rPr lang="en-US" altLang="ko-KR" dirty="0" smtClean="0"/>
              <a:t>: 50</a:t>
            </a:r>
            <a:r>
              <a:rPr lang="ko-KR" altLang="en-US" dirty="0" smtClean="0"/>
              <a:t>부류에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대한 </a:t>
            </a:r>
            <a:r>
              <a:rPr lang="en-US" altLang="ko-KR" dirty="0" smtClean="0"/>
              <a:t>80</a:t>
            </a:r>
            <a:r>
              <a:rPr lang="ko-KR" altLang="en-US" dirty="0" smtClean="0"/>
              <a:t>만장 영상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Food-101: 101</a:t>
            </a:r>
            <a:r>
              <a:rPr lang="ko-KR" altLang="en-US" dirty="0" smtClean="0"/>
              <a:t>부류에 대한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만장 가량 영상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CheXpert</a:t>
            </a:r>
            <a:r>
              <a:rPr lang="en-US" altLang="ko-KR" dirty="0" smtClean="0"/>
              <a:t>: 65,240</a:t>
            </a:r>
            <a:r>
              <a:rPr lang="ko-KR" altLang="en-US" dirty="0" smtClean="0"/>
              <a:t>환자의 폐 엑스레이 사진 </a:t>
            </a:r>
            <a:r>
              <a:rPr lang="en-US" altLang="ko-KR" dirty="0" smtClean="0"/>
              <a:t>224,316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57" y="3068960"/>
            <a:ext cx="852451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01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방법론의 공진화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 smtClean="0"/>
              <a:t>합리적이고 공정한 성능 평가 척도</a:t>
            </a:r>
            <a:r>
              <a:rPr lang="en-US" altLang="ko-KR" baseline="-25000" dirty="0" smtClean="0"/>
              <a:t>metric</a:t>
            </a:r>
            <a:r>
              <a:rPr lang="ko-KR" altLang="en-US" dirty="0" smtClean="0"/>
              <a:t>가 중요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세부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문제에 따라 다양한 척도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대회는 척도와 척도를 계산하는 소프트웨어 모듈 제공하여 공정성 유지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훈련 집합은 영상과 참값 제공하지만 테스트 집합은 영상만 제공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참가자는 훈련 집합으로 모델 학습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별도의 검증 집합으로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 최적화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테스트 집합의 참값을 예측하여 결과를 서버로 전송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서버는 자동 채점하여 </a:t>
            </a:r>
            <a:r>
              <a:rPr lang="ko-KR" altLang="en-US" dirty="0" err="1" smtClean="0"/>
              <a:t>리더보드에</a:t>
            </a:r>
            <a:r>
              <a:rPr lang="ko-KR" altLang="en-US" dirty="0" smtClean="0"/>
              <a:t> 공개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900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방법론의 공진화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영상 </a:t>
            </a:r>
            <a:r>
              <a:rPr lang="ko-KR" altLang="en-US" dirty="0" err="1" smtClean="0"/>
              <a:t>레이블링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많은 노동력 필요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검출 </a:t>
            </a:r>
            <a:r>
              <a:rPr lang="ko-KR" altLang="en-US" dirty="0" err="1" smtClean="0"/>
              <a:t>레이블링은</a:t>
            </a:r>
            <a:r>
              <a:rPr lang="ko-KR" altLang="en-US" dirty="0" smtClean="0"/>
              <a:t> 분류 레이블링보다 어렵고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분할 </a:t>
            </a:r>
            <a:r>
              <a:rPr lang="ko-KR" altLang="en-US" dirty="0" err="1" smtClean="0"/>
              <a:t>레이블링은</a:t>
            </a:r>
            <a:r>
              <a:rPr lang="ko-KR" altLang="en-US" dirty="0" smtClean="0"/>
              <a:t> 검출 레이블링보다 어려움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무료 </a:t>
            </a:r>
            <a:r>
              <a:rPr lang="ko-KR" altLang="en-US" dirty="0" err="1" smtClean="0"/>
              <a:t>레이블링</a:t>
            </a:r>
            <a:r>
              <a:rPr lang="ko-KR" altLang="en-US" dirty="0" smtClean="0"/>
              <a:t> 도구 여럿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대용량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클라우소싱을</a:t>
            </a:r>
            <a:r>
              <a:rPr lang="ko-KR" altLang="en-US" dirty="0" smtClean="0"/>
              <a:t> 활용하여 제작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mechanical Turk)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708920"/>
            <a:ext cx="5633658" cy="34377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6290660"/>
            <a:ext cx="7414292" cy="3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사람과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비전의 인식 과정 비교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031530"/>
            <a:ext cx="8928992" cy="5472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사람과 컴퓨터 비전은 인식하는 방식이 크게 다름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사람은 검출을 따로 수행하지 않고 분할만 수행하는 반면에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컴퓨터 비전은 보다 쉬운 검출 문제를 중요하게 취급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검출은 자율주행에서 중요</a:t>
            </a:r>
            <a:r>
              <a:rPr lang="en-US" altLang="ko-KR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 smtClean="0"/>
              <a:t>사람의 인식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세부 문제를 </a:t>
            </a:r>
            <a:r>
              <a:rPr lang="ko-KR" altLang="en-US" dirty="0" smtClean="0"/>
              <a:t>별도 </a:t>
            </a:r>
            <a:r>
              <a:rPr lang="ko-KR" altLang="en-US" dirty="0" smtClean="0"/>
              <a:t>수행하지 않고 </a:t>
            </a:r>
            <a:r>
              <a:rPr lang="ko-KR" altLang="en-US" dirty="0" smtClean="0"/>
              <a:t>동시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지식 표현과 추론 등의 지능 요소를 통해 명확한 의도</a:t>
            </a:r>
            <a:r>
              <a:rPr lang="en-US" altLang="ko-KR" baseline="-25000" dirty="0" smtClean="0"/>
              <a:t>intention</a:t>
            </a:r>
            <a:r>
              <a:rPr lang="ko-KR" altLang="en-US" dirty="0" smtClean="0"/>
              <a:t>를 지니며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의도에 따라 선택적 주의집중</a:t>
            </a:r>
            <a:r>
              <a:rPr lang="en-US" altLang="ko-KR" baseline="-25000" dirty="0" smtClean="0"/>
              <a:t>selective attention</a:t>
            </a:r>
            <a:r>
              <a:rPr lang="ko-KR" altLang="en-US" dirty="0" smtClean="0"/>
              <a:t> 발휘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의도는 거친 수준과 세밀한 수준을 자연스럽게 조절하고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전환에 </a:t>
            </a:r>
            <a:r>
              <a:rPr lang="ko-KR" altLang="en-US" dirty="0" smtClean="0"/>
              <a:t>틈새 </a:t>
            </a:r>
            <a:r>
              <a:rPr lang="ko-KR" altLang="en-US" dirty="0" smtClean="0"/>
              <a:t>없고 노력이 들지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.</a:t>
            </a:r>
            <a:r>
              <a:rPr lang="ko-KR" altLang="en-US" dirty="0" smtClean="0"/>
              <a:t> 자신의 내부 상태와 외부 환경과 밀접하게 </a:t>
            </a:r>
            <a:r>
              <a:rPr lang="ko-KR" altLang="en-US" dirty="0" smtClean="0"/>
              <a:t>상호작용하며 </a:t>
            </a:r>
            <a:r>
              <a:rPr lang="ko-KR" altLang="en-US" dirty="0" smtClean="0"/>
              <a:t>수시로 변함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문맥 사용에 능숙</a:t>
            </a:r>
            <a:endParaRPr lang="en-US" altLang="ko-KR" dirty="0"/>
          </a:p>
          <a:p>
            <a:pPr lvl="1"/>
            <a:r>
              <a:rPr lang="ko-KR" altLang="en-US" dirty="0" smtClean="0"/>
              <a:t>동영상 처리하여 상대의 행동을 인식하고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은밀한 의도까지 추론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797152"/>
            <a:ext cx="3964609" cy="167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사람과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컴퓨터 비전의 인식 과정 비교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 비전의 인식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세부 </a:t>
            </a:r>
            <a:r>
              <a:rPr lang="ko-KR" altLang="en-US" dirty="0" err="1" smtClean="0"/>
              <a:t>문제별로</a:t>
            </a:r>
            <a:r>
              <a:rPr lang="ko-KR" altLang="en-US" dirty="0" smtClean="0"/>
              <a:t> 독립적으로 해결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대상 물체 또는 응용 과업에 따라 더욱 세부적인 문제로 구분하여 해결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사과 따는 로봇 제작에서는 사과 검출에 집중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능동적인 의도가 없음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과업이 달성할 목적이 의도를 대신하며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목적을 데이터 </a:t>
            </a:r>
            <a:r>
              <a:rPr lang="ko-KR" altLang="en-US" dirty="0" err="1" smtClean="0"/>
              <a:t>레이블링에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반영되하</a:t>
            </a:r>
            <a:r>
              <a:rPr lang="ko-KR" altLang="en-US" dirty="0" smtClean="0"/>
              <a:t> 수준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사람의 의도에 해당하는 것을 고안하고 학습 과정에 반영하는 연구는 먼 미래의 일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1-4]</a:t>
            </a:r>
            <a:r>
              <a:rPr lang="ko-KR" altLang="en-US" dirty="0" smtClean="0"/>
              <a:t>의 인공지능 기술과 협동은 필수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726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분류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분류 문제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7~8</a:t>
            </a:r>
            <a:r>
              <a:rPr lang="ko-KR" altLang="en-US" dirty="0" smtClean="0"/>
              <a:t>장에서 다루었고 프로그래밍 실습을 여러 번 수행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여기서는 좀더 체계적으로 소개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9.2.1</a:t>
            </a:r>
            <a:r>
              <a:rPr lang="ko-KR" altLang="en-US" dirty="0" smtClean="0"/>
              <a:t>항에서는 분류 문제를 구분하고 고전 알고리즘을 간략히 소개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9.2.2</a:t>
            </a:r>
            <a:r>
              <a:rPr lang="ko-KR" altLang="en-US" dirty="0" smtClean="0"/>
              <a:t>항은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기법을 간략히 보충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/>
              <a:t>사례 </a:t>
            </a:r>
            <a:r>
              <a:rPr lang="ko-KR" altLang="en-US" dirty="0" smtClean="0"/>
              <a:t>분류</a:t>
            </a:r>
            <a:r>
              <a:rPr lang="en-US" altLang="ko-KR" baseline="-25000" dirty="0" smtClean="0"/>
              <a:t>instance classification</a:t>
            </a:r>
            <a:r>
              <a:rPr lang="ko-KR" altLang="en-US" dirty="0" smtClean="0"/>
              <a:t>와 </a:t>
            </a:r>
            <a:r>
              <a:rPr lang="ko-KR" altLang="en-US" dirty="0"/>
              <a:t>범주 </a:t>
            </a:r>
            <a:r>
              <a:rPr lang="ko-KR" altLang="en-US" dirty="0" smtClean="0"/>
              <a:t>분류</a:t>
            </a:r>
            <a:r>
              <a:rPr lang="en-US" altLang="ko-KR" baseline="-25000" dirty="0" smtClean="0"/>
              <a:t>categorical classification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사례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모양과 텍스처가 고정된 특정 물체를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(</a:t>
            </a:r>
            <a:r>
              <a:rPr lang="ko-KR" altLang="en-US" dirty="0"/>
              <a:t>내 차나 교통표지판 같은 </a:t>
            </a:r>
            <a:r>
              <a:rPr lang="ko-KR" altLang="en-US" dirty="0" err="1"/>
              <a:t>강체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범주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코끼리나 자전거 같은 일반 </a:t>
            </a:r>
            <a:r>
              <a:rPr lang="ko-KR" altLang="en-US" dirty="0" smtClean="0"/>
              <a:t>부류의 </a:t>
            </a:r>
            <a:r>
              <a:rPr lang="ko-KR" altLang="en-US" dirty="0"/>
              <a:t>물체를 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(</a:t>
            </a:r>
            <a:r>
              <a:rPr lang="ko-KR" altLang="en-US" dirty="0"/>
              <a:t>모양과 자세</a:t>
            </a:r>
            <a:r>
              <a:rPr lang="en-US" altLang="ko-KR" dirty="0"/>
              <a:t> </a:t>
            </a:r>
            <a:r>
              <a:rPr lang="ko-KR" altLang="en-US" dirty="0"/>
              <a:t>변화가 심함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73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고전 방법론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사례 분류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물체를 구성하는 직선과 곡선을 분석하는 기하학적 방법이 주류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2000</a:t>
            </a:r>
            <a:r>
              <a:rPr lang="ko-KR" altLang="en-US" dirty="0" smtClean="0"/>
              <a:t>년대 초에 </a:t>
            </a:r>
            <a:r>
              <a:rPr lang="en-US" altLang="ko-KR" dirty="0" smtClean="0"/>
              <a:t>SIFT </a:t>
            </a:r>
            <a:r>
              <a:rPr lang="ko-KR" altLang="en-US" dirty="0" smtClean="0"/>
              <a:t>특징 추출 알고리즘과 </a:t>
            </a:r>
            <a:r>
              <a:rPr lang="en-US" altLang="ko-KR" dirty="0" smtClean="0"/>
              <a:t>RANSAC </a:t>
            </a:r>
            <a:r>
              <a:rPr lang="ko-KR" altLang="en-US" dirty="0" smtClean="0"/>
              <a:t>매칭 알고리즘에 힘입어 획기적으로 발전하고 실용 시스템 등장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76872"/>
            <a:ext cx="7855024" cy="21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6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고전 방법론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범주 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부류 내 변화</a:t>
            </a:r>
            <a:r>
              <a:rPr lang="en-US" altLang="ko-KR" baseline="-25000" dirty="0" smtClean="0"/>
              <a:t>intra-class variation</a:t>
            </a:r>
            <a:r>
              <a:rPr lang="ko-KR" altLang="en-US" dirty="0" smtClean="0"/>
              <a:t>가 아주 심함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뛰는 고양이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누워있는 고양이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뒤태만</a:t>
            </a:r>
            <a:r>
              <a:rPr lang="ko-KR" altLang="en-US" dirty="0" smtClean="0"/>
              <a:t> 보이는 고양이 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혼재</a:t>
            </a:r>
            <a:r>
              <a:rPr lang="en-US" altLang="ko-KR" baseline="-25000" dirty="0" smtClean="0"/>
              <a:t>clutter</a:t>
            </a:r>
            <a:r>
              <a:rPr lang="ko-KR" altLang="en-US" dirty="0" smtClean="0"/>
              <a:t>와 가림</a:t>
            </a:r>
            <a:r>
              <a:rPr lang="en-US" altLang="ko-KR" baseline="-25000" dirty="0" smtClean="0"/>
              <a:t>occlusion</a:t>
            </a:r>
            <a:r>
              <a:rPr lang="ko-KR" altLang="en-US" dirty="0" smtClean="0"/>
              <a:t>을 허용하므로 더욱 어려움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PASCAL VOC </a:t>
            </a:r>
            <a:r>
              <a:rPr lang="ko-KR" altLang="en-US" dirty="0" smtClean="0"/>
              <a:t>대회가 연구 촉발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대표적인 고전 방법은 부품 기반</a:t>
            </a:r>
            <a:r>
              <a:rPr lang="en-US" altLang="ko-KR" baseline="-25000" dirty="0" smtClean="0"/>
              <a:t>part-based</a:t>
            </a:r>
            <a:r>
              <a:rPr lang="ko-KR" altLang="en-US" dirty="0" smtClean="0"/>
              <a:t> 방법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매년 성능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개선이 있지만 혁신은 없음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33" y="3212976"/>
            <a:ext cx="777198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4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Chapter </a:t>
            </a:r>
            <a:r>
              <a:rPr lang="en-US" altLang="ko-KR" dirty="0" smtClean="0"/>
              <a:t>09 </a:t>
            </a:r>
            <a:r>
              <a:rPr lang="ko-KR" altLang="en-US" dirty="0" smtClean="0"/>
              <a:t>인</a:t>
            </a:r>
            <a:r>
              <a:rPr lang="ko-KR" altLang="en-US" dirty="0"/>
              <a:t>식</a:t>
            </a:r>
          </a:p>
        </p:txBody>
      </p:sp>
    </p:spTree>
    <p:extLst>
      <p:ext uri="{BB962C8B-B14F-4D97-AF65-F5344CB8AC3E}">
        <p14:creationId xmlns:p14="http://schemas.microsoft.com/office/powerpoint/2010/main" val="381884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방법론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딥러닝에서는</a:t>
            </a:r>
            <a:r>
              <a:rPr lang="ko-KR" altLang="en-US" dirty="0" smtClean="0"/>
              <a:t> 사례 분류는 풀렸다고 보고 범주 분류에 공을 들임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ILSVRC </a:t>
            </a:r>
            <a:r>
              <a:rPr lang="ko-KR" altLang="en-US" dirty="0" smtClean="0"/>
              <a:t>대회에서는 </a:t>
            </a:r>
            <a:r>
              <a:rPr lang="en-US" altLang="ko-KR" dirty="0" smtClean="0"/>
              <a:t>1~2</a:t>
            </a:r>
            <a:r>
              <a:rPr lang="ko-KR" altLang="en-US" dirty="0" smtClean="0"/>
              <a:t>회는 고전 방법이 우승하였으나</a:t>
            </a:r>
            <a:r>
              <a:rPr lang="en-US" altLang="ko-KR" dirty="0" smtClean="0"/>
              <a:t>, 3</a:t>
            </a:r>
            <a:r>
              <a:rPr lang="ko-KR" altLang="en-US" dirty="0" smtClean="0"/>
              <a:t>회</a:t>
            </a:r>
            <a:r>
              <a:rPr lang="en-US" altLang="ko-KR" dirty="0" smtClean="0"/>
              <a:t>(2012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 기반의 </a:t>
            </a:r>
            <a:r>
              <a:rPr lang="en-US" altLang="ko-KR" dirty="0" err="1" smtClean="0"/>
              <a:t>AlexNet</a:t>
            </a:r>
            <a:r>
              <a:rPr lang="ko-KR" altLang="en-US" dirty="0" smtClean="0"/>
              <a:t>이 우승함에 따라 이후 </a:t>
            </a:r>
            <a:r>
              <a:rPr lang="ko-KR" altLang="en-US" dirty="0" err="1" smtClean="0"/>
              <a:t>딥러닝으로</a:t>
            </a:r>
            <a:r>
              <a:rPr lang="ko-KR" altLang="en-US" dirty="0" smtClean="0"/>
              <a:t> 패러다임 전환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ImageNet</a:t>
            </a:r>
            <a:r>
              <a:rPr lang="ko-KR" altLang="en-US" dirty="0" smtClean="0"/>
              <a:t>의 성능 향상 추세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9-10]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순위 </a:t>
            </a:r>
            <a:r>
              <a:rPr lang="ko-KR" altLang="en-US" dirty="0" err="1" smtClean="0"/>
              <a:t>정확률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59" y="3068960"/>
            <a:ext cx="7499333" cy="36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9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방법론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 smtClean="0"/>
              <a:t>미세 분류</a:t>
            </a:r>
            <a:r>
              <a:rPr lang="en-US" altLang="ko-KR" baseline="-25000" dirty="0" smtClean="0"/>
              <a:t>fine-grained classification</a:t>
            </a:r>
            <a:r>
              <a:rPr lang="ko-KR" altLang="en-US" baseline="-25000" dirty="0" smtClean="0"/>
              <a:t>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부류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 변화가 크고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부류 간 변화가 적어 아주 어려운 문제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여러 </a:t>
            </a:r>
            <a:r>
              <a:rPr lang="ko-KR" altLang="en-US" dirty="0" err="1" smtClean="0"/>
              <a:t>데이터셋</a:t>
            </a:r>
            <a:r>
              <a:rPr lang="en-US" altLang="ko-KR" dirty="0" smtClean="0"/>
              <a:t>: Stanford dogs, Stanford cars, CUB-200, </a:t>
            </a:r>
            <a:r>
              <a:rPr lang="en-US" altLang="ko-KR" dirty="0" err="1" smtClean="0"/>
              <a:t>iNat</a:t>
            </a:r>
            <a:r>
              <a:rPr lang="en-US" altLang="ko-KR" dirty="0" smtClean="0"/>
              <a:t>, Oxford 102 flowers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489235"/>
            <a:ext cx="7344816" cy="41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9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방법론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설명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인간은 의사결정의 이유를 설명하는 능력이 뛰어남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딥러닝은</a:t>
            </a:r>
            <a:r>
              <a:rPr lang="ko-KR" altLang="en-US" dirty="0" smtClean="0"/>
              <a:t> 분류 결과에 대한 이유를 설명하지 못하는 치명적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설명 가능</a:t>
            </a:r>
            <a:r>
              <a:rPr lang="en-US" altLang="ko-KR" baseline="-25000" dirty="0" err="1" smtClean="0"/>
              <a:t>explainability</a:t>
            </a:r>
            <a:r>
              <a:rPr lang="ko-KR" altLang="en-US" dirty="0" smtClean="0"/>
              <a:t> 확보하려는 연구 활발</a:t>
            </a:r>
            <a:r>
              <a:rPr lang="en-US" altLang="ko-KR" dirty="0" smtClean="0"/>
              <a:t>: CAM</a:t>
            </a:r>
            <a:r>
              <a:rPr lang="ko-KR" altLang="en-US" dirty="0" smtClean="0"/>
              <a:t>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GradCAM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9-12</a:t>
            </a:r>
            <a:r>
              <a:rPr lang="en-US" altLang="ko-KR" dirty="0" smtClean="0"/>
              <a:t>]</a:t>
            </a:r>
            <a:r>
              <a:rPr lang="ko-KR" altLang="en-US" dirty="0" smtClean="0"/>
              <a:t>는 세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단계의 설명 수준을 예시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996952"/>
            <a:ext cx="7327359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방법론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적대적 공격</a:t>
            </a:r>
            <a:r>
              <a:rPr lang="en-US" altLang="ko-KR" baseline="-25000" dirty="0" smtClean="0"/>
              <a:t>adversarial attack</a:t>
            </a:r>
            <a:r>
              <a:rPr lang="ko-KR" altLang="en-US" dirty="0" smtClean="0"/>
              <a:t>과 방어 전략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딥러닝</a:t>
            </a:r>
            <a:r>
              <a:rPr lang="ko-KR" altLang="en-US" dirty="0" smtClean="0"/>
              <a:t> 모델을 속이려는 시도가 쉽게 통함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9-13(a)]</a:t>
            </a:r>
            <a:r>
              <a:rPr lang="ko-KR" altLang="en-US" dirty="0" smtClean="0"/>
              <a:t>는 버스 영상에 잡음을 섞으면 </a:t>
            </a:r>
            <a:r>
              <a:rPr lang="ko-KR" altLang="en-US" dirty="0" err="1" smtClean="0"/>
              <a:t>타조라고</a:t>
            </a:r>
            <a:r>
              <a:rPr lang="ko-KR" altLang="en-US" dirty="0" smtClean="0"/>
              <a:t> 분류하는 예시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적대적 공격을 막는 연구 활발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16" y="3140968"/>
            <a:ext cx="7864551" cy="253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검출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검출 문제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물체의 위치와 함께 부류 정보를 알아내야 하므로 분류보다 어려움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검출 알고리즘은 물체 위치와 함께 부류 신뢰도</a:t>
            </a:r>
            <a:r>
              <a:rPr lang="en-US" altLang="ko-KR" baseline="-25000" dirty="0"/>
              <a:t>confidence</a:t>
            </a:r>
            <a:r>
              <a:rPr lang="ko-KR" altLang="en-US" dirty="0"/>
              <a:t>를 나타내는 확률 벡터를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딥러닝으로</a:t>
            </a:r>
            <a:r>
              <a:rPr lang="ko-KR" altLang="en-US" dirty="0" smtClean="0"/>
              <a:t> 전환하면서 획기적 발전 이룸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자율주행차는 대표적으로 성공적인 응용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637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척도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성능 척도로는 </a:t>
            </a:r>
            <a:r>
              <a:rPr lang="en-US" altLang="ko-KR" dirty="0" smtClean="0"/>
              <a:t>COCO </a:t>
            </a:r>
            <a:r>
              <a:rPr lang="ko-KR" altLang="en-US" dirty="0" smtClean="0"/>
              <a:t>대회의 </a:t>
            </a:r>
            <a:r>
              <a:rPr lang="en-US" altLang="ko-KR" dirty="0" err="1" smtClean="0"/>
              <a:t>mAP</a:t>
            </a:r>
            <a:r>
              <a:rPr lang="en-US" altLang="ko-KR" baseline="-25000" dirty="0" err="1" smtClean="0"/>
              <a:t>mean</a:t>
            </a:r>
            <a:r>
              <a:rPr lang="en-US" altLang="ko-KR" baseline="-25000" dirty="0" smtClean="0"/>
              <a:t> Average Precision</a:t>
            </a:r>
            <a:r>
              <a:rPr lang="ko-KR" altLang="en-US" dirty="0" smtClean="0"/>
              <a:t>를 주로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물체 부류 각각에 대해 </a:t>
            </a:r>
            <a:r>
              <a:rPr lang="en-US" altLang="ko-KR" dirty="0" smtClean="0"/>
              <a:t>AP</a:t>
            </a:r>
            <a:r>
              <a:rPr lang="ko-KR" altLang="en-US" dirty="0" smtClean="0"/>
              <a:t>를 구하고 모든 부류에 대해 평균하면 </a:t>
            </a:r>
            <a:r>
              <a:rPr lang="en-US" altLang="ko-KR" dirty="0" err="1" smtClean="0"/>
              <a:t>mAP</a:t>
            </a:r>
            <a:endParaRPr lang="en-US" altLang="ko-KR" dirty="0" smtClean="0"/>
          </a:p>
          <a:p>
            <a:r>
              <a:rPr lang="ko-KR" altLang="en-US" dirty="0" smtClean="0"/>
              <a:t>먼저 한 물체에 대한 </a:t>
            </a:r>
            <a:r>
              <a:rPr lang="en-US" altLang="ko-KR" dirty="0" err="1" smtClean="0"/>
              <a:t>AP</a:t>
            </a:r>
            <a:r>
              <a:rPr lang="en-US" altLang="ko-KR" baseline="-25000" dirty="0" err="1" smtClean="0"/>
              <a:t>Average</a:t>
            </a:r>
            <a:r>
              <a:rPr lang="en-US" altLang="ko-KR" baseline="-25000" dirty="0" smtClean="0"/>
              <a:t> Precision</a:t>
            </a:r>
            <a:r>
              <a:rPr lang="ko-KR" altLang="en-US" dirty="0" smtClean="0"/>
              <a:t> 계산 방법을 설명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AP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IoU</a:t>
            </a:r>
            <a:r>
              <a:rPr lang="en-US" altLang="ko-KR" baseline="-25000" dirty="0" err="1" smtClean="0"/>
              <a:t>Intersection</a:t>
            </a:r>
            <a:r>
              <a:rPr lang="en-US" altLang="ko-KR" baseline="-25000" dirty="0" smtClean="0"/>
              <a:t> over Union</a:t>
            </a:r>
            <a:r>
              <a:rPr lang="ko-KR" altLang="en-US" dirty="0" smtClean="0"/>
              <a:t>를 기반으로 계산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202715"/>
            <a:ext cx="3456384" cy="7303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274268"/>
            <a:ext cx="7835821" cy="20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8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척도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 smtClean="0"/>
              <a:t>실제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상황에서는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9-15]</a:t>
            </a:r>
            <a:r>
              <a:rPr lang="ko-KR" altLang="en-US" dirty="0" smtClean="0"/>
              <a:t>와 같이 겹치는 박스가 여럿 나타남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81246"/>
            <a:ext cx="5741186" cy="49161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88224" y="1952327"/>
            <a:ext cx="1975636" cy="6089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①</a:t>
            </a:r>
            <a:r>
              <a:rPr lang="en-US" altLang="ko-KR" sz="1600" dirty="0">
                <a:solidFill>
                  <a:srgbClr val="0000FF"/>
                </a:solidFill>
              </a:rPr>
              <a:t>~</a:t>
            </a:r>
            <a:r>
              <a:rPr lang="ko-KR" altLang="en-US" sz="1600" dirty="0">
                <a:solidFill>
                  <a:srgbClr val="0000FF"/>
                </a:solidFill>
              </a:rPr>
              <a:t>④는 참값 </a:t>
            </a:r>
            <a:r>
              <a:rPr lang="ko-KR" altLang="en-US" sz="1600" dirty="0" smtClean="0">
                <a:solidFill>
                  <a:srgbClr val="0000FF"/>
                </a:solidFill>
              </a:rPr>
              <a:t>박스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en-US" altLang="ko-KR" sz="1600" dirty="0">
                <a:solidFill>
                  <a:srgbClr val="0000FF"/>
                </a:solidFill>
              </a:rPr>
              <a:t>ⓐ~ⓕ</a:t>
            </a:r>
            <a:r>
              <a:rPr lang="ko-KR" altLang="en-US" sz="1600" dirty="0">
                <a:solidFill>
                  <a:srgbClr val="0000FF"/>
                </a:solidFill>
              </a:rPr>
              <a:t>는 예측 박스</a:t>
            </a:r>
            <a:endParaRPr lang="ko-KR" altLang="en-US" sz="1600" dirty="0" smtClean="0">
              <a:solidFill>
                <a:srgbClr val="0000FF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20323" y="1393214"/>
            <a:ext cx="4155733" cy="648072"/>
            <a:chOff x="920323" y="1196752"/>
            <a:chExt cx="4155733" cy="648072"/>
          </a:xfrm>
        </p:grpSpPr>
        <p:grpSp>
          <p:nvGrpSpPr>
            <p:cNvPr id="4" name="그룹 3"/>
            <p:cNvGrpSpPr/>
            <p:nvPr/>
          </p:nvGrpSpPr>
          <p:grpSpPr>
            <a:xfrm>
              <a:off x="3163171" y="1196752"/>
              <a:ext cx="1912885" cy="648072"/>
              <a:chOff x="3163171" y="1268760"/>
              <a:chExt cx="1912885" cy="64807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347864" y="1268760"/>
                <a:ext cx="1728192" cy="43204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r>
                  <a:rPr lang="ko-KR" altLang="en-US" sz="1600" dirty="0" smtClean="0">
                    <a:solidFill>
                      <a:srgbClr val="0000FF"/>
                    </a:solidFill>
                  </a:rPr>
                  <a:t>부류 신뢰도 값</a:t>
                </a:r>
              </a:p>
            </p:txBody>
          </p:sp>
          <p:cxnSp>
            <p:nvCxnSpPr>
              <p:cNvPr id="9" name="직선 화살표 연결선 8"/>
              <p:cNvCxnSpPr/>
              <p:nvPr/>
            </p:nvCxnSpPr>
            <p:spPr>
              <a:xfrm>
                <a:off x="3779912" y="1644918"/>
                <a:ext cx="422321" cy="271914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화살표 연결선 10"/>
              <p:cNvCxnSpPr/>
              <p:nvPr/>
            </p:nvCxnSpPr>
            <p:spPr>
              <a:xfrm flipH="1">
                <a:off x="3163171" y="1644918"/>
                <a:ext cx="616741" cy="160135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/>
            <p:cNvSpPr/>
            <p:nvPr/>
          </p:nvSpPr>
          <p:spPr>
            <a:xfrm>
              <a:off x="920323" y="1514550"/>
              <a:ext cx="1980000" cy="243644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242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척도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altLang="ko-KR" dirty="0" smtClean="0"/>
              <a:t>AP </a:t>
            </a:r>
            <a:r>
              <a:rPr lang="ko-KR" altLang="en-US" dirty="0" smtClean="0"/>
              <a:t>계산 알고리즘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신뢰도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임계값을</a:t>
            </a:r>
            <a:r>
              <a:rPr lang="ko-KR" altLang="en-US" dirty="0" smtClean="0"/>
              <a:t> 넘는 예측 박스만 예측 목록에 넣음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예측 목록에 있는 박스를 신뢰도가 큰 것부터 순서대로 처리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현재 처리하는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예측 박스가 </a:t>
            </a:r>
            <a:r>
              <a:rPr lang="en-US" altLang="ko-KR" dirty="0" err="1" smtClean="0"/>
              <a:t>IoU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임계값을</a:t>
            </a:r>
            <a:r>
              <a:rPr lang="ko-KR" altLang="en-US" dirty="0" smtClean="0"/>
              <a:t> 넘으면 참 긍정</a:t>
            </a:r>
            <a:r>
              <a:rPr lang="en-US" altLang="ko-KR" dirty="0" smtClean="0"/>
              <a:t>(TP), </a:t>
            </a:r>
            <a:r>
              <a:rPr lang="ko-KR" altLang="en-US" dirty="0" smtClean="0"/>
              <a:t>그렇지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않으면 거짓 긍정</a:t>
            </a:r>
            <a:r>
              <a:rPr lang="en-US" altLang="ko-KR" dirty="0" smtClean="0"/>
              <a:t>(FP)</a:t>
            </a:r>
            <a:r>
              <a:rPr lang="ko-KR" altLang="en-US" dirty="0" smtClean="0"/>
              <a:t>으로 판정</a:t>
            </a:r>
            <a:r>
              <a:rPr lang="en-US" altLang="ko-KR" dirty="0" smtClean="0"/>
              <a:t>(2</a:t>
            </a:r>
            <a:r>
              <a:rPr lang="ko-KR" altLang="en-US" dirty="0" smtClean="0"/>
              <a:t>개 이상의 참값 박스와 겹치는 경우 </a:t>
            </a:r>
            <a:r>
              <a:rPr lang="en-US" altLang="ko-KR" dirty="0" err="1" smtClean="0"/>
              <a:t>IoU</a:t>
            </a:r>
            <a:r>
              <a:rPr lang="ko-KR" altLang="en-US" dirty="0" smtClean="0"/>
              <a:t>가 최대인 쌍 사용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참 긍정이 발생하면 쌍이 된 참값 박스를 참값 목록에서 제거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이중으로 쌍 맺는 경우 방지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예측 목록을 다 처리했는데</a:t>
            </a:r>
            <a:r>
              <a:rPr lang="en-US" altLang="ko-KR" dirty="0"/>
              <a:t> </a:t>
            </a:r>
            <a:r>
              <a:rPr lang="ko-KR" altLang="en-US" dirty="0" smtClean="0"/>
              <a:t>쌍을 맺지 못해 남아 있는 참값 박스는 거짓 부정</a:t>
            </a:r>
            <a:r>
              <a:rPr lang="en-US" altLang="ko-KR" dirty="0" smtClean="0"/>
              <a:t>(FN) </a:t>
            </a:r>
            <a:r>
              <a:rPr lang="ko-KR" altLang="en-US" dirty="0" smtClean="0"/>
              <a:t>판정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이렇게 구한 </a:t>
            </a:r>
            <a:r>
              <a:rPr lang="en-US" altLang="ko-KR" dirty="0" smtClean="0"/>
              <a:t>TP, FP, FN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가지고 </a:t>
            </a:r>
            <a:r>
              <a:rPr lang="ko-KR" altLang="en-US" dirty="0"/>
              <a:t>식 </a:t>
            </a:r>
            <a:r>
              <a:rPr lang="en-US" altLang="ko-KR" dirty="0"/>
              <a:t>(5.15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정밀도와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재현률</a:t>
            </a:r>
            <a:r>
              <a:rPr lang="ko-KR" altLang="en-US" dirty="0" smtClean="0"/>
              <a:t> 계산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2412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척도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9-1]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9-15(a)] </a:t>
            </a:r>
            <a:r>
              <a:rPr lang="ko-KR" altLang="en-US" dirty="0" smtClean="0"/>
              <a:t>신뢰도 </a:t>
            </a:r>
            <a:r>
              <a:rPr lang="ko-KR" altLang="en-US" dirty="0" err="1" smtClean="0"/>
              <a:t>임곗값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0.6, </a:t>
            </a:r>
            <a:r>
              <a:rPr lang="en-US" altLang="ko-KR" dirty="0" err="1" smtClean="0"/>
              <a:t>IoU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임곗값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신뢰도 </a:t>
            </a:r>
            <a:r>
              <a:rPr lang="ko-KR" altLang="en-US" dirty="0" err="1" smtClean="0"/>
              <a:t>임곗값을</a:t>
            </a:r>
            <a:r>
              <a:rPr lang="ko-KR" altLang="en-US" dirty="0" smtClean="0"/>
              <a:t> 넘긴 예측 박스 목록은 </a:t>
            </a:r>
            <a:r>
              <a:rPr lang="en-US" altLang="ko-KR" dirty="0" smtClean="0"/>
              <a:t>{ⓐ,ⓑ,ⓓ}</a:t>
            </a:r>
            <a:r>
              <a:rPr lang="ko-KR" altLang="en-US" dirty="0" smtClean="0"/>
              <a:t>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신뢰도로 정렬하면 </a:t>
            </a:r>
            <a:r>
              <a:rPr lang="en-US" altLang="ko-KR" dirty="0" smtClean="0"/>
              <a:t>ⓑ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ⓓ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en-US" altLang="ko-KR" dirty="0" smtClean="0"/>
              <a:t>ⓐ</a:t>
            </a:r>
          </a:p>
          <a:p>
            <a:pPr lvl="2"/>
            <a:r>
              <a:rPr lang="en-US" altLang="ko-KR" dirty="0" smtClean="0"/>
              <a:t>ⓑ</a:t>
            </a:r>
            <a:r>
              <a:rPr lang="ko-KR" altLang="en-US" dirty="0" smtClean="0"/>
              <a:t>를 처리</a:t>
            </a:r>
            <a:r>
              <a:rPr lang="en-US" altLang="ko-KR" dirty="0" smtClean="0"/>
              <a:t>. ⓑ</a:t>
            </a:r>
            <a:r>
              <a:rPr lang="ko-KR" altLang="en-US" dirty="0" smtClean="0"/>
              <a:t>는 ②</a:t>
            </a:r>
            <a:r>
              <a:rPr lang="en-US" altLang="ko-KR" dirty="0" smtClean="0"/>
              <a:t>,</a:t>
            </a:r>
            <a:r>
              <a:rPr lang="ko-KR" altLang="en-US" dirty="0" smtClean="0"/>
              <a:t>③과 겹치는데 ②의 </a:t>
            </a:r>
            <a:r>
              <a:rPr lang="en-US" altLang="ko-KR" dirty="0" err="1" smtClean="0"/>
              <a:t>IoU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0.86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더 크므로 </a:t>
            </a:r>
            <a:r>
              <a:rPr lang="en-US" altLang="ko-KR" dirty="0" smtClean="0"/>
              <a:t>ⓑ-</a:t>
            </a:r>
            <a:r>
              <a:rPr lang="ko-KR" altLang="en-US" dirty="0" smtClean="0"/>
              <a:t>② 쌍을 맺고 </a:t>
            </a:r>
            <a:r>
              <a:rPr lang="en-US" altLang="ko-KR" dirty="0" smtClean="0"/>
              <a:t>TP</a:t>
            </a:r>
            <a:r>
              <a:rPr lang="ko-KR" altLang="en-US" dirty="0" smtClean="0"/>
              <a:t>로 판단</a:t>
            </a:r>
            <a:r>
              <a:rPr lang="en-US" altLang="ko-KR" dirty="0" smtClean="0"/>
              <a:t>. </a:t>
            </a:r>
            <a:r>
              <a:rPr lang="ko-KR" altLang="en-US" dirty="0" smtClean="0"/>
              <a:t>②를 참값 목록에서 제거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ⓓ</a:t>
            </a:r>
            <a:r>
              <a:rPr lang="ko-KR" altLang="en-US" dirty="0" smtClean="0"/>
              <a:t>를 처리</a:t>
            </a:r>
            <a:r>
              <a:rPr lang="en-US" altLang="ko-KR" dirty="0" smtClean="0"/>
              <a:t>. ⓓ</a:t>
            </a:r>
            <a:r>
              <a:rPr lang="ko-KR" altLang="en-US" dirty="0" smtClean="0"/>
              <a:t>는 ④와 </a:t>
            </a:r>
            <a:r>
              <a:rPr lang="en-US" altLang="ko-KR" dirty="0" err="1" smtClean="0"/>
              <a:t>IoU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0.12</a:t>
            </a:r>
            <a:r>
              <a:rPr lang="ko-KR" altLang="en-US" dirty="0" smtClean="0"/>
              <a:t>인데 </a:t>
            </a:r>
            <a:r>
              <a:rPr lang="en-US" altLang="ko-KR" dirty="0" err="1" smtClean="0"/>
              <a:t>IoU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임곗값을</a:t>
            </a:r>
            <a:r>
              <a:rPr lang="ko-KR" altLang="en-US" dirty="0" smtClean="0"/>
              <a:t> 넘지 못해 </a:t>
            </a:r>
            <a:r>
              <a:rPr lang="en-US" altLang="ko-KR" dirty="0" smtClean="0"/>
              <a:t>ⓓ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FP</a:t>
            </a:r>
            <a:r>
              <a:rPr lang="ko-KR" altLang="en-US" dirty="0" smtClean="0"/>
              <a:t>로 판정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ⓐ</a:t>
            </a:r>
            <a:r>
              <a:rPr lang="ko-KR" altLang="en-US" dirty="0" smtClean="0"/>
              <a:t>를 처리</a:t>
            </a:r>
            <a:r>
              <a:rPr lang="en-US" altLang="ko-KR" dirty="0" smtClean="0"/>
              <a:t>. ⓐ</a:t>
            </a:r>
            <a:r>
              <a:rPr lang="ko-KR" altLang="en-US" dirty="0" smtClean="0"/>
              <a:t>와 ①은 </a:t>
            </a:r>
            <a:r>
              <a:rPr lang="en-US" altLang="ko-KR" dirty="0" err="1" smtClean="0"/>
              <a:t>IoU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임곗값을</a:t>
            </a:r>
            <a:r>
              <a:rPr lang="ko-KR" altLang="en-US" dirty="0" smtClean="0"/>
              <a:t> 넘기므로 </a:t>
            </a:r>
            <a:r>
              <a:rPr lang="en-US" altLang="ko-KR" dirty="0" smtClean="0"/>
              <a:t>ⓐ-</a:t>
            </a:r>
            <a:r>
              <a:rPr lang="ko-KR" altLang="en-US" dirty="0" smtClean="0"/>
              <a:t>① 쌍을 맺고 </a:t>
            </a:r>
            <a:r>
              <a:rPr lang="en-US" altLang="ko-KR" dirty="0" smtClean="0"/>
              <a:t>TP </a:t>
            </a:r>
            <a:r>
              <a:rPr lang="ko-KR" altLang="en-US" dirty="0" smtClean="0"/>
              <a:t>판정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참값 목록에 남아있는 ③</a:t>
            </a:r>
            <a:r>
              <a:rPr lang="en-US" altLang="ko-KR" dirty="0" smtClean="0"/>
              <a:t>, </a:t>
            </a:r>
            <a:r>
              <a:rPr lang="ko-KR" altLang="en-US" dirty="0" smtClean="0"/>
              <a:t>④를 </a:t>
            </a:r>
            <a:r>
              <a:rPr lang="en-US" altLang="ko-KR" dirty="0" smtClean="0"/>
              <a:t>FN </a:t>
            </a:r>
            <a:r>
              <a:rPr lang="ko-KR" altLang="en-US" dirty="0" smtClean="0"/>
              <a:t>판정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marL="628650" lvl="3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9-15(b)] </a:t>
            </a:r>
            <a:r>
              <a:rPr lang="ko-KR" altLang="en-US" dirty="0" smtClean="0"/>
              <a:t>신뢰도 </a:t>
            </a:r>
            <a:r>
              <a:rPr lang="ko-KR" altLang="en-US" dirty="0" err="1"/>
              <a:t>임곗값</a:t>
            </a:r>
            <a:r>
              <a:rPr lang="ko-KR" altLang="en-US" dirty="0"/>
              <a:t> </a:t>
            </a:r>
            <a:r>
              <a:rPr lang="en-US" altLang="ko-KR" dirty="0" smtClean="0"/>
              <a:t>0.5, 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 err="1"/>
              <a:t>임곗값</a:t>
            </a:r>
            <a:r>
              <a:rPr lang="ko-KR" altLang="en-US" dirty="0"/>
              <a:t>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/>
              <a:t>신뢰도 </a:t>
            </a:r>
            <a:r>
              <a:rPr lang="ko-KR" altLang="en-US" dirty="0" err="1"/>
              <a:t>임곗값</a:t>
            </a:r>
            <a:r>
              <a:rPr lang="ko-KR" altLang="en-US" dirty="0"/>
              <a:t>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로 낮추고 같은 과정을 적용하면 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789040"/>
            <a:ext cx="4355602" cy="7200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557460"/>
            <a:ext cx="4355602" cy="7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9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척도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 smtClean="0"/>
              <a:t>신뢰도 </a:t>
            </a:r>
            <a:r>
              <a:rPr lang="ko-KR" altLang="en-US" dirty="0" err="1" smtClean="0"/>
              <a:t>임계값을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0.0, 0.1, 0.2, …, 0.9, 1.0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증가시키며 </a:t>
            </a:r>
            <a:r>
              <a:rPr lang="ko-KR" altLang="en-US" dirty="0" err="1" smtClean="0"/>
              <a:t>재현률과</a:t>
            </a:r>
            <a:r>
              <a:rPr lang="ko-KR" altLang="en-US" dirty="0" smtClean="0"/>
              <a:t> 정밀도를 측정하면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60848"/>
            <a:ext cx="821871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9.1 </a:t>
            </a:r>
            <a:r>
              <a:rPr lang="ko-KR" altLang="en-US" dirty="0" smtClean="0"/>
              <a:t>인식이란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9.2 </a:t>
            </a:r>
            <a:r>
              <a:rPr lang="ko-KR" altLang="en-US" dirty="0" smtClean="0"/>
              <a:t>분류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9.3 </a:t>
            </a:r>
            <a:r>
              <a:rPr lang="ko-KR" altLang="en-US" dirty="0" smtClean="0"/>
              <a:t>검출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9.4 </a:t>
            </a:r>
            <a:r>
              <a:rPr lang="ko-KR" altLang="en-US" dirty="0" smtClean="0"/>
              <a:t>분할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9.5 [</a:t>
            </a:r>
            <a:r>
              <a:rPr lang="ko-KR" altLang="en-US" dirty="0" smtClean="0"/>
              <a:t>비전 에이전트 </a:t>
            </a:r>
            <a:r>
              <a:rPr lang="en-US" altLang="ko-KR" dirty="0" smtClean="0"/>
              <a:t>8] </a:t>
            </a:r>
            <a:r>
              <a:rPr lang="ko-KR" altLang="en-US" dirty="0" smtClean="0"/>
              <a:t>배경을 내 맘대로 바꾸기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9.6 </a:t>
            </a:r>
            <a:r>
              <a:rPr lang="ko-KR" altLang="en-US" dirty="0" smtClean="0"/>
              <a:t>사람 인식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5640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척도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가로축과 세로축에 </a:t>
            </a:r>
            <a:r>
              <a:rPr lang="ko-KR" altLang="en-US" dirty="0" err="1" smtClean="0"/>
              <a:t>재현률과</a:t>
            </a:r>
            <a:r>
              <a:rPr lang="ko-KR" altLang="en-US" dirty="0" smtClean="0"/>
              <a:t> 정밀도를 배치하고 그래프를 그리면 정밀도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재현률</a:t>
            </a:r>
            <a:r>
              <a:rPr lang="ko-KR" altLang="en-US" dirty="0" smtClean="0"/>
              <a:t> 그래프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모든 부류에 대해 </a:t>
            </a:r>
            <a:r>
              <a:rPr lang="en-US" altLang="ko-KR" dirty="0" smtClean="0"/>
              <a:t>AP</a:t>
            </a:r>
            <a:r>
              <a:rPr lang="ko-KR" altLang="en-US" dirty="0" smtClean="0"/>
              <a:t>를 구한 다음 평균하면 </a:t>
            </a:r>
            <a:r>
              <a:rPr lang="en-US" altLang="ko-KR" dirty="0" err="1" smtClean="0"/>
              <a:t>mAP</a:t>
            </a:r>
            <a:endParaRPr lang="en-US" altLang="ko-KR" dirty="0" smtClean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772816"/>
            <a:ext cx="3528392" cy="39002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7938" y="3284984"/>
            <a:ext cx="1975636" cy="3569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빗금 영역이 </a:t>
            </a:r>
            <a:r>
              <a:rPr lang="en-US" altLang="ko-KR" sz="1600" dirty="0" smtClean="0">
                <a:solidFill>
                  <a:srgbClr val="0000FF"/>
                </a:solidFill>
              </a:rPr>
              <a:t>AP</a:t>
            </a:r>
            <a:r>
              <a:rPr lang="ko-KR" altLang="en-US" sz="1600" dirty="0" smtClean="0">
                <a:solidFill>
                  <a:srgbClr val="0000FF"/>
                </a:solidFill>
              </a:rPr>
              <a:t>임</a:t>
            </a:r>
            <a:endParaRPr lang="en-US" altLang="ko-KR" sz="16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방법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고전 방법의 초기 연구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주로 사람 또는 사람 얼굴에 국한해 진행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PASCAL VOC </a:t>
            </a:r>
            <a:r>
              <a:rPr lang="ko-KR" altLang="en-US" dirty="0" smtClean="0"/>
              <a:t>대회 이후 여러 부류로 확장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2005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대회는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부류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자전거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오토바이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2006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</a:t>
            </a:r>
            <a:r>
              <a:rPr lang="ko-KR" altLang="en-US" dirty="0" smtClean="0"/>
              <a:t>회 대회는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부류로 확장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2007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회 대회는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부류로 확장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Viola </a:t>
            </a:r>
            <a:r>
              <a:rPr lang="ko-KR" altLang="en-US" dirty="0"/>
              <a:t>알고리즘은 성공적인 얼굴 검출 방법의 대표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HOG </a:t>
            </a:r>
            <a:r>
              <a:rPr lang="ko-KR" altLang="en-US" dirty="0" smtClean="0"/>
              <a:t>특징을 사용하여 </a:t>
            </a:r>
            <a:r>
              <a:rPr lang="en-US" altLang="ko-KR" dirty="0" smtClean="0"/>
              <a:t>Viola </a:t>
            </a:r>
            <a:r>
              <a:rPr lang="ko-KR" altLang="en-US" dirty="0" smtClean="0"/>
              <a:t>알고리즘을 사람 검출로 확장한 다음 </a:t>
            </a:r>
            <a:r>
              <a:rPr lang="en-US" altLang="ko-KR" dirty="0" smtClean="0"/>
              <a:t>PASCAL VOC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20</a:t>
            </a:r>
            <a:r>
              <a:rPr lang="ko-KR" altLang="en-US" dirty="0" smtClean="0"/>
              <a:t>부류로 확장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909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방법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후보 영역에서 </a:t>
            </a:r>
            <a:r>
              <a:rPr lang="en-US" altLang="ko-KR" dirty="0" err="1" smtClean="0"/>
              <a:t>HOG</a:t>
            </a:r>
            <a:r>
              <a:rPr lang="en-US" altLang="ko-KR" baseline="-25000" dirty="0" err="1" smtClean="0"/>
              <a:t>Histogram</a:t>
            </a:r>
            <a:r>
              <a:rPr lang="en-US" altLang="ko-KR" baseline="-25000" dirty="0" smtClean="0"/>
              <a:t> Of Gradients </a:t>
            </a:r>
            <a:r>
              <a:rPr lang="ko-KR" altLang="en-US" dirty="0" smtClean="0"/>
              <a:t>특징 추출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후보 영역을 </a:t>
            </a:r>
            <a:r>
              <a:rPr lang="en-US" altLang="ko-KR" dirty="0" smtClean="0"/>
              <a:t>128*64</a:t>
            </a:r>
            <a:r>
              <a:rPr lang="ko-KR" altLang="en-US" dirty="0" smtClean="0"/>
              <a:t>로 변환</a:t>
            </a:r>
            <a:r>
              <a:rPr lang="en-US" altLang="ko-KR" dirty="0" smtClean="0"/>
              <a:t>. 8*8 </a:t>
            </a:r>
            <a:r>
              <a:rPr lang="ko-KR" altLang="en-US" dirty="0" smtClean="0"/>
              <a:t>크기로 나누어 </a:t>
            </a:r>
            <a:r>
              <a:rPr lang="en-US" altLang="ko-KR" dirty="0" smtClean="0"/>
              <a:t>16*8</a:t>
            </a:r>
            <a:r>
              <a:rPr lang="ko-KR" altLang="en-US" dirty="0" smtClean="0"/>
              <a:t>개의 타일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타일에서 특징 추출 과정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64</a:t>
            </a:r>
            <a:r>
              <a:rPr lang="ko-KR" altLang="en-US" dirty="0" smtClean="0"/>
              <a:t>개 </a:t>
            </a:r>
            <a:r>
              <a:rPr lang="ko-KR" altLang="en-US" dirty="0" err="1" smtClean="0"/>
              <a:t>화소에서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그레이디언트</a:t>
            </a:r>
            <a:r>
              <a:rPr lang="ko-KR" altLang="en-US" dirty="0" smtClean="0"/>
              <a:t> 방향 계산하고 </a:t>
            </a:r>
            <a:r>
              <a:rPr lang="en-US" altLang="ko-KR" dirty="0" smtClean="0"/>
              <a:t>9</a:t>
            </a:r>
            <a:r>
              <a:rPr lang="ko-KR" altLang="en-US" dirty="0" smtClean="0"/>
              <a:t>개 구간으로 양자화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히스토그램을 구해 </a:t>
            </a:r>
            <a:r>
              <a:rPr lang="en-US" altLang="ko-KR" dirty="0" smtClean="0"/>
              <a:t>9</a:t>
            </a:r>
            <a:r>
              <a:rPr lang="ko-KR" altLang="en-US" dirty="0" smtClean="0"/>
              <a:t>차원 특징 벡터 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개 이웃 타일</a:t>
            </a:r>
            <a:r>
              <a:rPr lang="en-US" altLang="ko-KR" dirty="0" smtClean="0"/>
              <a:t>(</a:t>
            </a:r>
            <a:r>
              <a:rPr lang="ko-KR" altLang="en-US" dirty="0" smtClean="0"/>
              <a:t>노랑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이어 붙인 </a:t>
            </a:r>
            <a:r>
              <a:rPr lang="en-US" altLang="ko-KR" dirty="0" smtClean="0"/>
              <a:t>36</a:t>
            </a:r>
            <a:r>
              <a:rPr lang="ko-KR" altLang="en-US" dirty="0" smtClean="0"/>
              <a:t>차원 특징 벡터를 정규화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명암 변화에 둔감한 효과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이렇게 얻은 </a:t>
            </a:r>
            <a:r>
              <a:rPr lang="en-US" altLang="ko-KR" dirty="0" smtClean="0"/>
              <a:t>15*7*36=3780</a:t>
            </a:r>
            <a:r>
              <a:rPr lang="ko-KR" altLang="en-US" dirty="0" smtClean="0"/>
              <a:t>차원의 특징 벡터가 </a:t>
            </a:r>
            <a:r>
              <a:rPr lang="en-US" altLang="ko-KR" dirty="0" smtClean="0"/>
              <a:t>HOG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645024"/>
            <a:ext cx="8503096" cy="28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2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방법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후보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영역의 사람 여부는 </a:t>
            </a:r>
            <a:r>
              <a:rPr lang="en-US" altLang="ko-KR" dirty="0" smtClean="0"/>
              <a:t>SVM </a:t>
            </a:r>
            <a:r>
              <a:rPr lang="ko-KR" altLang="en-US" dirty="0" smtClean="0"/>
              <a:t>분류기 사용</a:t>
            </a:r>
            <a:endParaRPr lang="en-US" altLang="ko-KR" dirty="0" smtClean="0"/>
          </a:p>
          <a:p>
            <a:r>
              <a:rPr lang="ko-KR" altLang="en-US" dirty="0" smtClean="0"/>
              <a:t>후보 영역은 여러 해상도 영상에 슬라이딩 윈도우 적용하여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5316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방법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이후 </a:t>
            </a:r>
            <a:r>
              <a:rPr lang="en-US" altLang="ko-KR" dirty="0" err="1" smtClean="0"/>
              <a:t>DPM</a:t>
            </a:r>
            <a:r>
              <a:rPr lang="en-US" altLang="ko-KR" baseline="-25000" dirty="0" err="1" smtClean="0"/>
              <a:t>Deformable</a:t>
            </a:r>
            <a:r>
              <a:rPr lang="en-US" altLang="ko-KR" baseline="-25000" dirty="0" smtClean="0"/>
              <a:t> Part Model </a:t>
            </a:r>
            <a:r>
              <a:rPr lang="ko-KR" altLang="en-US" dirty="0" smtClean="0"/>
              <a:t>등장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물체를 몇 개의 부품으로 </a:t>
            </a:r>
            <a:r>
              <a:rPr lang="ko-KR" altLang="en-US" dirty="0" smtClean="0"/>
              <a:t>모델링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9-19(a)]</a:t>
            </a:r>
            <a:r>
              <a:rPr lang="ko-KR" altLang="en-US" dirty="0" smtClean="0"/>
              <a:t>는 사람을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부품으로 모델링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왼쪽은 물체 전체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중앙은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 부품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오른쪽은 부품 발생 확률 분포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학습으로 알아냄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HOG </a:t>
            </a:r>
            <a:r>
              <a:rPr lang="ko-KR" altLang="en-US" dirty="0" smtClean="0"/>
              <a:t>특징 사용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89" y="3157467"/>
            <a:ext cx="8248406" cy="34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9.3.3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RCNN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계열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딥러닝으로</a:t>
            </a:r>
            <a:r>
              <a:rPr lang="ko-KR" altLang="en-US" dirty="0" smtClean="0"/>
              <a:t> 전환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초기 </a:t>
            </a:r>
            <a:r>
              <a:rPr lang="en-US" altLang="ko-KR" dirty="0" smtClean="0"/>
              <a:t>ILSVRC </a:t>
            </a:r>
            <a:r>
              <a:rPr lang="ko-KR" altLang="en-US" dirty="0" smtClean="0"/>
              <a:t>대회 </a:t>
            </a:r>
            <a:r>
              <a:rPr lang="ko-KR" altLang="en-US" dirty="0" smtClean="0"/>
              <a:t>검출 </a:t>
            </a:r>
            <a:r>
              <a:rPr lang="ko-KR" altLang="en-US" dirty="0" smtClean="0"/>
              <a:t>부문에서는 </a:t>
            </a:r>
            <a:r>
              <a:rPr lang="ko-KR" altLang="en-US" dirty="0" smtClean="0"/>
              <a:t>고전 방법론이 우승했는데</a:t>
            </a:r>
            <a:r>
              <a:rPr lang="en-US" altLang="ko-KR" dirty="0" smtClean="0"/>
              <a:t>, 2014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신경망을 사용한 </a:t>
            </a:r>
            <a:r>
              <a:rPr lang="en-US" altLang="ko-KR" dirty="0" smtClean="0"/>
              <a:t>RCNN</a:t>
            </a:r>
            <a:r>
              <a:rPr lang="ko-KR" altLang="en-US" dirty="0" smtClean="0"/>
              <a:t>이 우승하여 검출에서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 시대를 </a:t>
            </a:r>
            <a:r>
              <a:rPr lang="ko-KR" altLang="en-US" dirty="0" smtClean="0"/>
              <a:t>열다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두 단계 방법론과 한 단계 방법론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RCNN</a:t>
            </a:r>
            <a:r>
              <a:rPr lang="ko-KR" altLang="en-US" dirty="0" smtClean="0"/>
              <a:t>이 대표하는 두 단계 방법</a:t>
            </a:r>
            <a:r>
              <a:rPr lang="en-US" altLang="ko-KR" dirty="0" smtClean="0"/>
              <a:t>: </a:t>
            </a:r>
            <a:r>
              <a:rPr lang="ko-KR" altLang="en-US" dirty="0" smtClean="0"/>
              <a:t>후보 영역을 생성하고 분류를 통해 물체 여부 판정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YOLO</a:t>
            </a:r>
            <a:r>
              <a:rPr lang="ko-KR" altLang="en-US" dirty="0" smtClean="0"/>
              <a:t>가 대표하는 한 단계 방법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위치와 부류 정보를 묶어 참값을 만들고 신경망이 참값 알아내도록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7" y="4437112"/>
            <a:ext cx="8358608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0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RCNN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RCNN</a:t>
            </a:r>
            <a:r>
              <a:rPr lang="ko-KR" altLang="en-US" dirty="0" smtClean="0"/>
              <a:t>의 처리 과정</a:t>
            </a:r>
            <a:r>
              <a:rPr lang="en-US" altLang="ko-KR" dirty="0" smtClean="0"/>
              <a:t>([</a:t>
            </a:r>
            <a:r>
              <a:rPr lang="ko-KR" altLang="en-US" dirty="0"/>
              <a:t>그림</a:t>
            </a:r>
            <a:r>
              <a:rPr lang="en-US" altLang="ko-KR" dirty="0"/>
              <a:t> 9-21</a:t>
            </a:r>
            <a:r>
              <a:rPr lang="en-US" altLang="ko-KR" dirty="0" smtClean="0"/>
              <a:t>]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영역 제안</a:t>
            </a:r>
            <a:r>
              <a:rPr lang="en-US" altLang="ko-KR" dirty="0" smtClean="0"/>
              <a:t>(</a:t>
            </a:r>
            <a:r>
              <a:rPr lang="ko-KR" altLang="en-US" dirty="0" smtClean="0"/>
              <a:t>후보 영역 생성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단계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물체가 있을 가능성이 높은 영역을 찾는 단계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다양한 알고리즘 중에 선택적 탐색</a:t>
            </a:r>
            <a:r>
              <a:rPr lang="en-US" altLang="ko-KR" baseline="-25000" dirty="0" smtClean="0"/>
              <a:t>selective search</a:t>
            </a:r>
            <a:r>
              <a:rPr lang="ko-KR" altLang="en-US" baseline="-25000" dirty="0" smtClean="0"/>
              <a:t> </a:t>
            </a:r>
            <a:r>
              <a:rPr lang="ko-KR" altLang="en-US" dirty="0" smtClean="0"/>
              <a:t>알고리즘 활용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슈퍼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분할한 다음 </a:t>
            </a:r>
            <a:r>
              <a:rPr lang="ko-KR" altLang="en-US" dirty="0" err="1" smtClean="0"/>
              <a:t>군집화를</a:t>
            </a:r>
            <a:r>
              <a:rPr lang="ko-KR" altLang="en-US" dirty="0" smtClean="0"/>
              <a:t> 통해 후보 영역 생성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영역 분류 단계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227*227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정규화하고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신경망으로 </a:t>
            </a:r>
            <a:r>
              <a:rPr lang="en-US" altLang="ko-KR" dirty="0" smtClean="0"/>
              <a:t>4096</a:t>
            </a:r>
            <a:r>
              <a:rPr lang="ko-KR" altLang="en-US" dirty="0" smtClean="0"/>
              <a:t>차원 특징 추출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SVM</a:t>
            </a:r>
            <a:r>
              <a:rPr lang="ko-KR" altLang="en-US" dirty="0" smtClean="0"/>
              <a:t>으로 영역 분류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60" y="4802666"/>
            <a:ext cx="8316212" cy="19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4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RCNN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RCNN</a:t>
            </a:r>
            <a:r>
              <a:rPr lang="ko-KR" altLang="en-US" dirty="0" smtClean="0"/>
              <a:t>은 물체 검출에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신경망을 도입한 점에서 혁신적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하지만 영역 제안에 고전 방법 사용하고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분류에 </a:t>
            </a:r>
            <a:r>
              <a:rPr lang="en-US" altLang="ko-KR" dirty="0" smtClean="0"/>
              <a:t>SVM </a:t>
            </a:r>
            <a:r>
              <a:rPr lang="ko-KR" altLang="en-US" dirty="0" smtClean="0"/>
              <a:t>사용하는 한계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영역마다 독립적으로  분류 수행하므로 매우 느림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621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RCNN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fast RCNN</a:t>
            </a:r>
            <a:r>
              <a:rPr lang="ko-KR" altLang="en-US" dirty="0" smtClean="0"/>
              <a:t>의 처리 과정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9-22])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영역 제안은 여전히 선택적 탐색 알고리즘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영역 분류는 신경망 사용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컨볼루션층으로</a:t>
            </a:r>
            <a:r>
              <a:rPr lang="ko-KR" altLang="en-US" dirty="0" smtClean="0"/>
              <a:t> 특징 추출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완전연결층으로 분류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부류 확률 벡터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회귀</a:t>
            </a:r>
            <a:r>
              <a:rPr lang="en-US" altLang="ko-KR" dirty="0" smtClean="0"/>
              <a:t>(</a:t>
            </a:r>
            <a:r>
              <a:rPr lang="ko-KR" altLang="en-US" dirty="0" smtClean="0"/>
              <a:t>박스 위치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67" y="3627569"/>
            <a:ext cx="8311449" cy="289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8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RCNN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다중 과업 손실 함수와 전이 학습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분류와 회귀를 한꺼번에 학습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dirty="0" err="1" smtClean="0"/>
              <a:t>VGGNet</a:t>
            </a:r>
            <a:r>
              <a:rPr lang="ko-KR" altLang="en-US" dirty="0" smtClean="0"/>
              <a:t>이나 </a:t>
            </a:r>
            <a:r>
              <a:rPr lang="en-US" altLang="ko-KR" dirty="0" err="1" smtClean="0"/>
              <a:t>GoogLeNet</a:t>
            </a:r>
            <a:r>
              <a:rPr lang="ko-KR" altLang="en-US" dirty="0" smtClean="0"/>
              <a:t>을 미세 조정하여 전이 학습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한계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선택적 탐색은 한 장 영상 처리하는데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초 가량 소요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영역 제안 단계가 병목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916832"/>
            <a:ext cx="2880320" cy="4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857679" cy="54726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아이의 영상 해석 능력</a:t>
            </a:r>
            <a:endParaRPr lang="en-US" altLang="ko-KR" dirty="0"/>
          </a:p>
          <a:p>
            <a:pPr lvl="1"/>
            <a:r>
              <a:rPr lang="ko-KR" altLang="en-US" dirty="0" smtClean="0"/>
              <a:t>개의 위치와 움직임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표정을 분석하면서 같이 놈</a:t>
            </a:r>
            <a:endParaRPr lang="en-US" altLang="ko-KR" dirty="0"/>
          </a:p>
          <a:p>
            <a:pPr lvl="1"/>
            <a:r>
              <a:rPr lang="ko-KR" altLang="en-US" dirty="0" smtClean="0"/>
              <a:t>심한 혼재</a:t>
            </a:r>
            <a:r>
              <a:rPr lang="en-US" altLang="ko-KR" baseline="-25000" dirty="0" smtClean="0"/>
              <a:t>clutter</a:t>
            </a:r>
            <a:r>
              <a:rPr lang="ko-KR" altLang="en-US" dirty="0" smtClean="0"/>
              <a:t>와 가림</a:t>
            </a:r>
            <a:r>
              <a:rPr lang="en-US" altLang="ko-KR" baseline="-25000" dirty="0" smtClean="0"/>
              <a:t>occlusion</a:t>
            </a:r>
            <a:r>
              <a:rPr lang="ko-KR" altLang="en-US" dirty="0" smtClean="0"/>
              <a:t>에 강인</a:t>
            </a:r>
            <a:r>
              <a:rPr lang="en-US" altLang="ko-KR" baseline="-25000" dirty="0" smtClean="0"/>
              <a:t>robust</a:t>
            </a:r>
            <a:r>
              <a:rPr lang="ko-KR" altLang="en-US" dirty="0" smtClean="0"/>
              <a:t>하고 조명 변환에 불변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인식</a:t>
            </a:r>
            <a:r>
              <a:rPr lang="en-US" altLang="ko-KR" baseline="-25000" dirty="0" smtClean="0"/>
              <a:t>recognition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/>
              <a:t>넓은 의미의 단어</a:t>
            </a:r>
            <a:endParaRPr lang="en-US" altLang="ko-KR" dirty="0"/>
          </a:p>
          <a:p>
            <a:pPr lvl="1"/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검출</a:t>
            </a:r>
            <a:r>
              <a:rPr lang="en-US" altLang="ko-KR" dirty="0"/>
              <a:t>, </a:t>
            </a: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추적 </a:t>
            </a:r>
            <a:r>
              <a:rPr lang="ko-KR" altLang="en-US" dirty="0" smtClean="0"/>
              <a:t>등의 세부 문제를 </a:t>
            </a:r>
            <a:r>
              <a:rPr lang="ko-KR" altLang="en-US" dirty="0"/>
              <a:t>포함</a:t>
            </a:r>
            <a:endParaRPr lang="en-US" altLang="ko-KR" dirty="0"/>
          </a:p>
          <a:p>
            <a:pPr lvl="1"/>
            <a:r>
              <a:rPr lang="ko-KR" altLang="en-US" dirty="0"/>
              <a:t>이 </a:t>
            </a:r>
            <a:r>
              <a:rPr lang="ko-KR" altLang="en-US" dirty="0" smtClean="0"/>
              <a:t>장은 </a:t>
            </a:r>
            <a:r>
              <a:rPr lang="ko-KR" altLang="en-US" dirty="0"/>
              <a:t>세부 문제 별로 고전 알고리즘을 간략히 소개하고 </a:t>
            </a:r>
            <a:r>
              <a:rPr lang="ko-KR" altLang="en-US" dirty="0" err="1"/>
              <a:t>딥러닝을</a:t>
            </a:r>
            <a:r>
              <a:rPr lang="ko-KR" altLang="en-US" dirty="0"/>
              <a:t> 상세히 설명</a:t>
            </a:r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411983"/>
            <a:ext cx="4104456" cy="25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0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RCNN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계열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faster </a:t>
            </a:r>
            <a:r>
              <a:rPr lang="en-US" altLang="ko-KR" dirty="0"/>
              <a:t>RCNN</a:t>
            </a:r>
            <a:r>
              <a:rPr lang="ko-KR" altLang="en-US" dirty="0"/>
              <a:t>의 처리 과정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 smtClean="0"/>
              <a:t>9-23])</a:t>
            </a:r>
            <a:endParaRPr lang="en-US" altLang="ko-KR" dirty="0"/>
          </a:p>
          <a:p>
            <a:pPr lvl="1"/>
            <a:r>
              <a:rPr lang="ko-KR" altLang="en-US" dirty="0" smtClean="0"/>
              <a:t>영역 제안을 </a:t>
            </a:r>
            <a:r>
              <a:rPr lang="en-US" altLang="ko-KR" dirty="0" err="1" smtClean="0"/>
              <a:t>RPN</a:t>
            </a:r>
            <a:r>
              <a:rPr lang="en-US" altLang="ko-KR" baseline="-25000" dirty="0" err="1" smtClean="0"/>
              <a:t>Region</a:t>
            </a:r>
            <a:r>
              <a:rPr lang="en-US" altLang="ko-KR" baseline="-25000" dirty="0" smtClean="0"/>
              <a:t> Proposal Network</a:t>
            </a:r>
            <a:r>
              <a:rPr lang="ko-KR" altLang="en-US" dirty="0" smtClean="0"/>
              <a:t>으로 수행</a:t>
            </a:r>
            <a:r>
              <a:rPr lang="en-US" altLang="ko-KR" dirty="0" smtClean="0"/>
              <a:t>.</a:t>
            </a:r>
            <a:r>
              <a:rPr lang="ko-KR" altLang="en-US" dirty="0" smtClean="0"/>
              <a:t> 속도와 </a:t>
            </a:r>
            <a:r>
              <a:rPr lang="ko-KR" altLang="en-US" dirty="0" err="1" smtClean="0"/>
              <a:t>정확률을</a:t>
            </a:r>
            <a:r>
              <a:rPr lang="ko-KR" altLang="en-US" dirty="0" smtClean="0"/>
              <a:t> 획기적으로 개선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ILSVRC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COCO </a:t>
            </a:r>
            <a:r>
              <a:rPr lang="ko-KR" altLang="en-US" dirty="0" smtClean="0"/>
              <a:t>대회 우승하여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신경망만으로 검출하는 시대 </a:t>
            </a:r>
            <a:r>
              <a:rPr lang="ko-KR" altLang="en-US" dirty="0" smtClean="0"/>
              <a:t>열다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663985"/>
            <a:ext cx="8388424" cy="314939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203848" y="2497923"/>
            <a:ext cx="4104456" cy="1661326"/>
            <a:chOff x="3203848" y="2204864"/>
            <a:chExt cx="4104456" cy="1661326"/>
          </a:xfrm>
        </p:grpSpPr>
        <p:cxnSp>
          <p:nvCxnSpPr>
            <p:cNvPr id="7" name="직선 화살표 연결선 6"/>
            <p:cNvCxnSpPr/>
            <p:nvPr/>
          </p:nvCxnSpPr>
          <p:spPr>
            <a:xfrm>
              <a:off x="4427984" y="3099012"/>
              <a:ext cx="422321" cy="27191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203848" y="2204864"/>
              <a:ext cx="4104456" cy="864096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 smtClean="0">
                  <a:solidFill>
                    <a:srgbClr val="0000FF"/>
                  </a:solidFill>
                </a:rPr>
                <a:t>3*3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필터로 추출한 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512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차원 특징 벡터에 </a:t>
              </a:r>
              <a:endParaRPr lang="en-US" altLang="ko-KR" sz="1600" dirty="0" smtClean="0">
                <a:solidFill>
                  <a:srgbClr val="0000FF"/>
                </a:solidFill>
              </a:endParaRPr>
            </a:p>
            <a:p>
              <a:r>
                <a:rPr lang="en-US" altLang="ko-KR" sz="1600" dirty="0" smtClean="0">
                  <a:solidFill>
                    <a:srgbClr val="0000FF"/>
                  </a:solidFill>
                </a:rPr>
                <a:t>1*1 </a:t>
              </a:r>
              <a:r>
                <a:rPr lang="ko-KR" altLang="en-US" sz="1600" dirty="0" err="1" smtClean="0">
                  <a:solidFill>
                    <a:srgbClr val="0000FF"/>
                  </a:solidFill>
                </a:rPr>
                <a:t>컨볼루션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 적용하여 물체 여부와 박스 정보 추출</a:t>
              </a:r>
              <a:endParaRPr lang="en-US" altLang="ko-KR" sz="1600" dirty="0" smtClean="0">
                <a:solidFill>
                  <a:srgbClr val="0000FF"/>
                </a:solidFill>
              </a:endParaRPr>
            </a:p>
            <a:p>
              <a:r>
                <a:rPr lang="en-US" altLang="ko-KR" sz="1600" dirty="0" smtClean="0">
                  <a:solidFill>
                    <a:srgbClr val="0000FF"/>
                  </a:solidFill>
                </a:rPr>
                <a:t>9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번 적용하여 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9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개 앵커 생성</a:t>
              </a: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4004728" y="3090220"/>
              <a:ext cx="432049" cy="77597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YOLO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YOLO</a:t>
            </a:r>
            <a:r>
              <a:rPr lang="en-US" altLang="ko-KR" baseline="-25000" dirty="0" err="1" smtClean="0"/>
              <a:t>You</a:t>
            </a:r>
            <a:r>
              <a:rPr lang="en-US" altLang="ko-KR" baseline="-25000" dirty="0" smtClean="0"/>
              <a:t> Only Look </a:t>
            </a:r>
            <a:r>
              <a:rPr lang="en-US" altLang="ko-KR" baseline="-25000" dirty="0"/>
              <a:t>Once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RCNN</a:t>
            </a:r>
            <a:r>
              <a:rPr lang="ko-KR" altLang="en-US" dirty="0" smtClean="0"/>
              <a:t>보다 </a:t>
            </a:r>
            <a:r>
              <a:rPr lang="ko-KR" altLang="en-US" dirty="0" err="1" smtClean="0"/>
              <a:t>정확률</a:t>
            </a:r>
            <a:r>
              <a:rPr lang="ko-KR" altLang="en-US" dirty="0" smtClean="0"/>
              <a:t> 떨어지지만 월등히 빠름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물체 위치와 부류 정보를 회귀를 통해 한꺼번에 알아내는 한 단계 방법</a:t>
            </a:r>
            <a:endParaRPr lang="en-US" altLang="ko-KR" dirty="0" smtClean="0"/>
          </a:p>
          <a:p>
            <a:r>
              <a:rPr lang="en-US" altLang="ko-KR" dirty="0" smtClean="0"/>
              <a:t>YOLO</a:t>
            </a:r>
            <a:r>
              <a:rPr lang="ko-KR" altLang="en-US" dirty="0" smtClean="0"/>
              <a:t>의 처리 과정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9-24])</a:t>
            </a:r>
          </a:p>
          <a:p>
            <a:pPr lvl="1"/>
            <a:r>
              <a:rPr lang="ko-KR" altLang="en-US" dirty="0" smtClean="0"/>
              <a:t>영상을 </a:t>
            </a:r>
            <a:r>
              <a:rPr lang="en-US" altLang="ko-KR" dirty="0" smtClean="0"/>
              <a:t>s*s </a:t>
            </a:r>
            <a:r>
              <a:rPr lang="ko-KR" altLang="en-US" dirty="0" smtClean="0"/>
              <a:t>격자로 분할</a:t>
            </a:r>
            <a:r>
              <a:rPr lang="en-US" altLang="ko-KR" dirty="0" smtClean="0"/>
              <a:t>(</a:t>
            </a:r>
            <a:r>
              <a:rPr lang="ko-KR" altLang="en-US" dirty="0" smtClean="0"/>
              <a:t>실험에서는 </a:t>
            </a:r>
            <a:r>
              <a:rPr lang="en-US" altLang="ko-KR" dirty="0" smtClean="0"/>
              <a:t>s=7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물체 중심에 해당한 칸이 물체를 책임짐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빨간 유니폼 선수 영역의 중심은 검정 칸에 놓이므로 검정 칸이 책임을 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박스의 위치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x,y,w,h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신뢰도</a:t>
            </a:r>
            <a:r>
              <a:rPr lang="en-US" altLang="ko-KR" dirty="0" smtClean="0"/>
              <a:t>(o) </a:t>
            </a:r>
            <a:r>
              <a:rPr lang="ko-KR" altLang="en-US" dirty="0" smtClean="0"/>
              <a:t>표현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 칸은 물체를 두 개까지 책임질 수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P1~p80</a:t>
            </a:r>
            <a:r>
              <a:rPr lang="ko-KR" altLang="en-US" dirty="0" smtClean="0"/>
              <a:t>은 물체 부류 확률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543060" y="4420905"/>
            <a:ext cx="8129888" cy="2176447"/>
            <a:chOff x="543060" y="4293096"/>
            <a:chExt cx="8129888" cy="21764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060" y="4293096"/>
              <a:ext cx="8129888" cy="2176447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3906344" y="4941168"/>
              <a:ext cx="1512168" cy="148507"/>
              <a:chOff x="3851920" y="4941168"/>
              <a:chExt cx="1512168" cy="148507"/>
            </a:xfrm>
          </p:grpSpPr>
          <p:cxnSp>
            <p:nvCxnSpPr>
              <p:cNvPr id="10" name="직선 연결선 9"/>
              <p:cNvCxnSpPr/>
              <p:nvPr/>
            </p:nvCxnSpPr>
            <p:spPr>
              <a:xfrm>
                <a:off x="3851920" y="4941168"/>
                <a:ext cx="1512168" cy="0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5364088" y="4941168"/>
                <a:ext cx="0" cy="144016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3851920" y="4945659"/>
                <a:ext cx="0" cy="144016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>
              <a:off x="5473716" y="4938236"/>
              <a:ext cx="1512168" cy="148507"/>
              <a:chOff x="3851920" y="4941168"/>
              <a:chExt cx="1512168" cy="148507"/>
            </a:xfrm>
          </p:grpSpPr>
          <p:cxnSp>
            <p:nvCxnSpPr>
              <p:cNvPr id="17" name="직선 연결선 16"/>
              <p:cNvCxnSpPr/>
              <p:nvPr/>
            </p:nvCxnSpPr>
            <p:spPr>
              <a:xfrm>
                <a:off x="3851920" y="4941168"/>
                <a:ext cx="1512168" cy="0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5364088" y="4941168"/>
                <a:ext cx="0" cy="144016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3851920" y="4945659"/>
                <a:ext cx="0" cy="144016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/>
            <p:cNvGrpSpPr/>
            <p:nvPr/>
          </p:nvGrpSpPr>
          <p:grpSpPr>
            <a:xfrm>
              <a:off x="7037607" y="4942537"/>
              <a:ext cx="1512168" cy="148507"/>
              <a:chOff x="3851920" y="4941168"/>
              <a:chExt cx="1512168" cy="148507"/>
            </a:xfrm>
          </p:grpSpPr>
          <p:cxnSp>
            <p:nvCxnSpPr>
              <p:cNvPr id="21" name="직선 연결선 20"/>
              <p:cNvCxnSpPr/>
              <p:nvPr/>
            </p:nvCxnSpPr>
            <p:spPr>
              <a:xfrm>
                <a:off x="3851920" y="4941168"/>
                <a:ext cx="1512168" cy="0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5364088" y="4941168"/>
                <a:ext cx="0" cy="144016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3851920" y="4945659"/>
                <a:ext cx="0" cy="144016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5609064" y="5273610"/>
              <a:ext cx="1241471" cy="43027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 smtClean="0">
                  <a:solidFill>
                    <a:srgbClr val="0000FF"/>
                  </a:solidFill>
                </a:rPr>
                <a:t>90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차원 벡터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5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YOLO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YOLO</a:t>
            </a:r>
            <a:r>
              <a:rPr lang="ko-KR" altLang="en-US" dirty="0"/>
              <a:t> </a:t>
            </a:r>
            <a:r>
              <a:rPr lang="ko-KR" altLang="en-US" dirty="0" smtClean="0"/>
              <a:t>신경망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90</a:t>
            </a:r>
            <a:r>
              <a:rPr lang="ko-KR" altLang="en-US" dirty="0" smtClean="0"/>
              <a:t>차원 벡터는 박스 정보와 </a:t>
            </a:r>
            <a:r>
              <a:rPr lang="ko-KR" altLang="en-US" dirty="0" err="1" smtClean="0"/>
              <a:t>원핫</a:t>
            </a:r>
            <a:r>
              <a:rPr lang="ko-KR" altLang="en-US" dirty="0" smtClean="0"/>
              <a:t> 코드의 부류 정보가 섞여 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5</a:t>
            </a:r>
            <a:r>
              <a:rPr lang="ko-KR" altLang="en-US" dirty="0" smtClean="0"/>
              <a:t>개 항으로 구성된 손실 함수 사용하여 통째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447675" lvl="2" indent="0"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303220" y="1628800"/>
            <a:ext cx="8393543" cy="2664296"/>
            <a:chOff x="303220" y="1628800"/>
            <a:chExt cx="8393543" cy="266429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220" y="1628800"/>
              <a:ext cx="8393543" cy="1882235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5796136" y="2492896"/>
              <a:ext cx="2844316" cy="1800200"/>
              <a:chOff x="5796136" y="2492896"/>
              <a:chExt cx="2844316" cy="1800200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796136" y="3573016"/>
                <a:ext cx="2844316" cy="72008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r>
                  <a:rPr lang="en-US" altLang="ko-KR" sz="1600" dirty="0" smtClean="0">
                    <a:solidFill>
                      <a:srgbClr val="0000FF"/>
                    </a:solidFill>
                  </a:rPr>
                  <a:t>7*7=49</a:t>
                </a:r>
                <a:r>
                  <a:rPr lang="ko-KR" altLang="en-US" sz="1600" dirty="0" smtClean="0">
                    <a:solidFill>
                      <a:srgbClr val="0000FF"/>
                    </a:solidFill>
                  </a:rPr>
                  <a:t>개 칸</a:t>
                </a:r>
                <a:endParaRPr lang="en-US" altLang="ko-KR" sz="1600" dirty="0" smtClean="0">
                  <a:solidFill>
                    <a:srgbClr val="0000FF"/>
                  </a:solidFill>
                </a:endParaRPr>
              </a:p>
              <a:p>
                <a:r>
                  <a:rPr lang="ko-KR" altLang="en-US" sz="1600" dirty="0" smtClean="0">
                    <a:solidFill>
                      <a:srgbClr val="0000FF"/>
                    </a:solidFill>
                  </a:rPr>
                  <a:t>한 칸은 </a:t>
                </a:r>
                <a:r>
                  <a:rPr lang="en-US" altLang="ko-KR" sz="1600" dirty="0" smtClean="0">
                    <a:solidFill>
                      <a:srgbClr val="0000FF"/>
                    </a:solidFill>
                  </a:rPr>
                  <a:t>90</a:t>
                </a:r>
                <a:r>
                  <a:rPr lang="ko-KR" altLang="en-US" sz="1600" dirty="0" smtClean="0">
                    <a:solidFill>
                      <a:srgbClr val="0000FF"/>
                    </a:solidFill>
                  </a:rPr>
                  <a:t>차원 벡터로 표현</a:t>
                </a:r>
              </a:p>
            </p:txBody>
          </p:sp>
          <p:cxnSp>
            <p:nvCxnSpPr>
              <p:cNvPr id="25" name="직선 화살표 연결선 24"/>
              <p:cNvCxnSpPr/>
              <p:nvPr/>
            </p:nvCxnSpPr>
            <p:spPr>
              <a:xfrm flipV="1">
                <a:off x="7956377" y="2492896"/>
                <a:ext cx="288031" cy="1350234"/>
              </a:xfrm>
              <a:prstGeom prst="straightConnector1">
                <a:avLst/>
              </a:prstGeom>
              <a:ln w="190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217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YOLO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YOLO</a:t>
            </a:r>
            <a:r>
              <a:rPr lang="ko-KR" altLang="en-US" dirty="0" smtClean="0"/>
              <a:t>의 버전업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YOLO v3</a:t>
            </a:r>
            <a:r>
              <a:rPr lang="ko-KR" altLang="en-US" dirty="0" smtClean="0"/>
              <a:t>은 여러 스케일을 표현하여 다양한 크기의 물체 검출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228466"/>
            <a:ext cx="8589394" cy="149912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47450" y="4052478"/>
            <a:ext cx="1913049" cy="1517861"/>
            <a:chOff x="6847450" y="4052478"/>
            <a:chExt cx="1913049" cy="1517861"/>
          </a:xfrm>
        </p:grpSpPr>
        <p:sp>
          <p:nvSpPr>
            <p:cNvPr id="8" name="TextBox 7"/>
            <p:cNvSpPr txBox="1"/>
            <p:nvPr/>
          </p:nvSpPr>
          <p:spPr>
            <a:xfrm>
              <a:off x="6847450" y="5118457"/>
              <a:ext cx="1913049" cy="4518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 smtClean="0">
                  <a:solidFill>
                    <a:srgbClr val="0000FF"/>
                  </a:solidFill>
                </a:rPr>
                <a:t>56*56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격자로 나눔</a:t>
              </a: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V="1">
              <a:off x="7511751" y="4052478"/>
              <a:ext cx="160514" cy="106597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2564159" y="4061408"/>
            <a:ext cx="2007840" cy="1392269"/>
            <a:chOff x="2564159" y="4061408"/>
            <a:chExt cx="2007840" cy="1392269"/>
          </a:xfrm>
        </p:grpSpPr>
        <p:sp>
          <p:nvSpPr>
            <p:cNvPr id="13" name="TextBox 12"/>
            <p:cNvSpPr txBox="1"/>
            <p:nvPr/>
          </p:nvSpPr>
          <p:spPr>
            <a:xfrm>
              <a:off x="2564159" y="4963992"/>
              <a:ext cx="2007840" cy="48968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 smtClean="0">
                  <a:solidFill>
                    <a:srgbClr val="0000FF"/>
                  </a:solidFill>
                </a:rPr>
                <a:t>14*14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격자로 나눔 </a:t>
              </a:r>
              <a:endParaRPr lang="en-US" altLang="ko-KR" sz="1600" dirty="0" smtClean="0">
                <a:solidFill>
                  <a:srgbClr val="0000FF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V="1">
              <a:off x="3496071" y="4061408"/>
              <a:ext cx="144015" cy="90258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4678612" y="4060889"/>
            <a:ext cx="2007840" cy="1528351"/>
            <a:chOff x="4678612" y="4060889"/>
            <a:chExt cx="2007840" cy="1528351"/>
          </a:xfrm>
        </p:grpSpPr>
        <p:cxnSp>
          <p:nvCxnSpPr>
            <p:cNvPr id="11" name="직선 화살표 연결선 10"/>
            <p:cNvCxnSpPr/>
            <p:nvPr/>
          </p:nvCxnSpPr>
          <p:spPr>
            <a:xfrm flipV="1">
              <a:off x="5503911" y="4060889"/>
              <a:ext cx="108012" cy="1048893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678612" y="5099555"/>
              <a:ext cx="2007840" cy="48968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 smtClean="0">
                  <a:solidFill>
                    <a:srgbClr val="0000FF"/>
                  </a:solidFill>
                </a:rPr>
                <a:t>28*28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격자로 나눔 </a:t>
              </a:r>
              <a:endParaRPr lang="en-US" altLang="ko-KR" sz="16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347516" y="1934351"/>
            <a:ext cx="3824884" cy="1541392"/>
            <a:chOff x="4347516" y="1934351"/>
            <a:chExt cx="3824884" cy="1541392"/>
          </a:xfrm>
        </p:grpSpPr>
        <p:sp>
          <p:nvSpPr>
            <p:cNvPr id="15" name="TextBox 14"/>
            <p:cNvSpPr txBox="1"/>
            <p:nvPr/>
          </p:nvSpPr>
          <p:spPr>
            <a:xfrm>
              <a:off x="4932040" y="1934351"/>
              <a:ext cx="3240360" cy="46329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 smtClean="0">
                  <a:solidFill>
                    <a:srgbClr val="0000FF"/>
                  </a:solidFill>
                </a:rPr>
                <a:t>격자 각각은 박스를 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3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개까지 책임</a:t>
              </a: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4347516" y="2426874"/>
              <a:ext cx="1754518" cy="92281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6099130" y="2442463"/>
              <a:ext cx="57046" cy="90722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6099130" y="2426874"/>
              <a:ext cx="1492878" cy="104886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997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9.3.4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컨볼루션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신경망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YOLO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계열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정지 영상에서 물체 검출하는 프로그래밍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73" y="1700808"/>
            <a:ext cx="8534499" cy="450792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878261" y="2518737"/>
            <a:ext cx="3565947" cy="964687"/>
            <a:chOff x="2878261" y="2518737"/>
            <a:chExt cx="3565947" cy="964687"/>
          </a:xfrm>
        </p:grpSpPr>
        <p:sp>
          <p:nvSpPr>
            <p:cNvPr id="18" name="TextBox 17"/>
            <p:cNvSpPr txBox="1"/>
            <p:nvPr/>
          </p:nvSpPr>
          <p:spPr>
            <a:xfrm>
              <a:off x="3094284" y="2518737"/>
              <a:ext cx="3349924" cy="4518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 smtClean="0">
                  <a:solidFill>
                    <a:srgbClr val="0000FF"/>
                  </a:solidFill>
                </a:rPr>
                <a:t>사전 학습 모델을 읽어 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YOLO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구성</a:t>
              </a: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2878261" y="2922983"/>
              <a:ext cx="504056" cy="56044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779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YOLO v3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으로 물체 검출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50650" y="886722"/>
            <a:ext cx="7488832" cy="5757038"/>
            <a:chOff x="650650" y="886722"/>
            <a:chExt cx="7488832" cy="57570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650" y="886722"/>
              <a:ext cx="7488832" cy="68201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650" y="1568740"/>
              <a:ext cx="7488832" cy="5075020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5058472" y="731889"/>
            <a:ext cx="3537184" cy="451882"/>
            <a:chOff x="5058472" y="731889"/>
            <a:chExt cx="3537184" cy="451882"/>
          </a:xfrm>
        </p:grpSpPr>
        <p:sp>
          <p:nvSpPr>
            <p:cNvPr id="7" name="TextBox 6"/>
            <p:cNvSpPr txBox="1"/>
            <p:nvPr/>
          </p:nvSpPr>
          <p:spPr>
            <a:xfrm>
              <a:off x="6003368" y="731889"/>
              <a:ext cx="2592288" cy="4518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 smtClean="0">
                  <a:solidFill>
                    <a:srgbClr val="0000FF"/>
                  </a:solidFill>
                </a:rPr>
                <a:t>YOLO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 모델로 물체를 검출</a:t>
              </a: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5058472" y="971936"/>
              <a:ext cx="950014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YOLO v3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으로 물체 검출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832778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3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YOLO v3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으로 물체 검출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060848"/>
            <a:ext cx="5904656" cy="406140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39552" y="1518123"/>
            <a:ext cx="2621094" cy="1046781"/>
            <a:chOff x="539552" y="1518123"/>
            <a:chExt cx="2621094" cy="1046781"/>
          </a:xfrm>
        </p:grpSpPr>
        <p:sp>
          <p:nvSpPr>
            <p:cNvPr id="6" name="TextBox 5"/>
            <p:cNvSpPr txBox="1"/>
            <p:nvPr/>
          </p:nvSpPr>
          <p:spPr>
            <a:xfrm>
              <a:off x="539552" y="1518123"/>
              <a:ext cx="2621094" cy="4518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 smtClean="0">
                  <a:solidFill>
                    <a:srgbClr val="0000FF"/>
                  </a:solidFill>
                </a:rPr>
                <a:t>1.00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신뢰도로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 person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부류</a:t>
              </a: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>
              <a:off x="2022442" y="1962771"/>
              <a:ext cx="504056" cy="602133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652120" y="1393557"/>
            <a:ext cx="2621094" cy="1027331"/>
            <a:chOff x="5652120" y="1393557"/>
            <a:chExt cx="2621094" cy="1027331"/>
          </a:xfrm>
        </p:grpSpPr>
        <p:sp>
          <p:nvSpPr>
            <p:cNvPr id="8" name="TextBox 7"/>
            <p:cNvSpPr txBox="1"/>
            <p:nvPr/>
          </p:nvSpPr>
          <p:spPr>
            <a:xfrm>
              <a:off x="5652120" y="1393557"/>
              <a:ext cx="2621094" cy="4518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 smtClean="0">
                  <a:solidFill>
                    <a:srgbClr val="0000FF"/>
                  </a:solidFill>
                </a:rPr>
                <a:t>0.941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신뢰도로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 person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부류</a:t>
              </a: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H="1">
              <a:off x="6850618" y="1864658"/>
              <a:ext cx="576064" cy="55623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4612258" y="5157192"/>
            <a:ext cx="3128094" cy="1378684"/>
            <a:chOff x="4612258" y="5157192"/>
            <a:chExt cx="3128094" cy="1378684"/>
          </a:xfrm>
        </p:grpSpPr>
        <p:sp>
          <p:nvSpPr>
            <p:cNvPr id="14" name="TextBox 13"/>
            <p:cNvSpPr txBox="1"/>
            <p:nvPr/>
          </p:nvSpPr>
          <p:spPr>
            <a:xfrm>
              <a:off x="4705970" y="6083994"/>
              <a:ext cx="3034382" cy="4518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dirty="0" smtClean="0">
                  <a:solidFill>
                    <a:srgbClr val="0000FF"/>
                  </a:solidFill>
                </a:rPr>
                <a:t>0.999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신뢰도로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 sports ball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부류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 flipV="1">
              <a:off x="4612258" y="5157192"/>
              <a:ext cx="777686" cy="100811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85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YOLO v3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으로 물체 검출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54" y="1700808"/>
            <a:ext cx="874134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4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YOLO v3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 물체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비디오에서 물체 검출하는 프로그래밍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779953" cy="50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3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인식이란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앞 장에서의 인식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5.5~5.6</a:t>
            </a:r>
            <a:r>
              <a:rPr lang="ko-KR" altLang="en-US" dirty="0" smtClean="0"/>
              <a:t>절에서는 </a:t>
            </a:r>
            <a:r>
              <a:rPr lang="en-US" altLang="ko-KR" dirty="0" smtClean="0"/>
              <a:t>RANSAC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호모그래피</a:t>
            </a:r>
            <a:r>
              <a:rPr lang="ko-KR" altLang="en-US" dirty="0" smtClean="0"/>
              <a:t> 이용해 특정 물체를 인식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6.4</a:t>
            </a:r>
            <a:r>
              <a:rPr lang="ko-KR" altLang="en-US" dirty="0" smtClean="0"/>
              <a:t>절에서는 교통약자 표지판 비전 에이전트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ß"/>
            </a:pPr>
            <a:r>
              <a:rPr lang="ko-KR" altLang="en-US" dirty="0" smtClean="0">
                <a:sym typeface="Wingdings" panose="05000000000000000000" pitchFamily="2" charset="2"/>
              </a:rPr>
              <a:t>사례 분류에 국한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ko-KR" altLang="en-US" dirty="0" smtClean="0">
                <a:sym typeface="Wingdings" panose="05000000000000000000" pitchFamily="2" charset="2"/>
              </a:rPr>
              <a:t>이 장에서는 분류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검출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분할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추적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행동 </a:t>
            </a:r>
            <a:r>
              <a:rPr lang="ko-KR" altLang="en-US" dirty="0" smtClean="0">
                <a:sym typeface="Wingdings" panose="05000000000000000000" pitchFamily="2" charset="2"/>
              </a:rPr>
              <a:t>분석 </a:t>
            </a:r>
            <a:r>
              <a:rPr lang="ko-KR" altLang="en-US" dirty="0" smtClean="0">
                <a:sym typeface="Wingdings" panose="05000000000000000000" pitchFamily="2" charset="2"/>
              </a:rPr>
              <a:t>포함하는 인식으로 확장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4309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YOLO v3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 물체 검출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22254"/>
            <a:ext cx="6120680" cy="48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1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YOLO v3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 물체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비디오 처리량 측정하기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467544" y="1556792"/>
            <a:ext cx="5616624" cy="5185626"/>
            <a:chOff x="611560" y="1412776"/>
            <a:chExt cx="5760640" cy="525763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412776"/>
              <a:ext cx="5760640" cy="3976159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5388936"/>
              <a:ext cx="5760640" cy="128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11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YOLO v3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 물체 검출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8120083" cy="3074512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619672" y="4307268"/>
            <a:ext cx="2242294" cy="794975"/>
            <a:chOff x="1619672" y="4307268"/>
            <a:chExt cx="2242294" cy="794975"/>
          </a:xfrm>
        </p:grpSpPr>
        <p:sp>
          <p:nvSpPr>
            <p:cNvPr id="8" name="TextBox 7"/>
            <p:cNvSpPr txBox="1"/>
            <p:nvPr/>
          </p:nvSpPr>
          <p:spPr>
            <a:xfrm>
              <a:off x="1619672" y="4650361"/>
              <a:ext cx="2242294" cy="45188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ko-KR" altLang="en-US" sz="1600" dirty="0" smtClean="0">
                  <a:solidFill>
                    <a:srgbClr val="0000FF"/>
                  </a:solidFill>
                </a:rPr>
                <a:t>초당 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2.74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프레임 처리</a:t>
              </a: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H="1" flipV="1">
              <a:off x="2339752" y="4307268"/>
              <a:ext cx="93712" cy="36004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96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7273503" cy="5472608"/>
          </a:xfrm>
        </p:spPr>
        <p:txBody>
          <a:bodyPr/>
          <a:lstStyle/>
          <a:p>
            <a:r>
              <a:rPr lang="ko-KR" altLang="en-US" dirty="0" smtClean="0"/>
              <a:t>고전 알고리즘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4.4</a:t>
            </a:r>
            <a:r>
              <a:rPr lang="ko-KR" altLang="en-US" dirty="0" smtClean="0"/>
              <a:t>절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정규화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절단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4.5</a:t>
            </a:r>
            <a:r>
              <a:rPr lang="ko-KR" altLang="en-US" dirty="0" smtClean="0"/>
              <a:t>절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GrabCut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6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[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6-3]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오림 비전 에이전트</a:t>
            </a:r>
            <a:r>
              <a:rPr lang="en-US" altLang="ko-KR" dirty="0" smtClean="0"/>
              <a:t>: </a:t>
            </a:r>
            <a:r>
              <a:rPr lang="ko-KR" altLang="en-US" dirty="0" smtClean="0"/>
              <a:t>관심 물체 잘라내기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분할된 영역이 어떤 물체인지 알아내지 못하는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의미를 모르는 분할 알고리즘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딥러닝이</a:t>
            </a:r>
            <a:r>
              <a:rPr lang="ko-KR" altLang="en-US" dirty="0" smtClean="0"/>
              <a:t> 등장하면서 경쟁력 상실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6391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분할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5" y="1031530"/>
            <a:ext cx="9036496" cy="5472608"/>
          </a:xfrm>
        </p:spPr>
        <p:txBody>
          <a:bodyPr/>
          <a:lstStyle/>
          <a:p>
            <a:r>
              <a:rPr lang="ko-KR" altLang="en-US" dirty="0" err="1" smtClean="0"/>
              <a:t>딥러닝</a:t>
            </a:r>
            <a:r>
              <a:rPr lang="ko-KR" altLang="en-US" dirty="0" smtClean="0"/>
              <a:t> 분할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셀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 있는 </a:t>
            </a:r>
            <a:r>
              <a:rPr lang="en-US" altLang="ko-KR" dirty="0" smtClean="0"/>
              <a:t>thing </a:t>
            </a:r>
            <a:r>
              <a:rPr lang="ko-KR" altLang="en-US" dirty="0" smtClean="0"/>
              <a:t>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자동차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 등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셀 수 없는 </a:t>
            </a:r>
            <a:r>
              <a:rPr lang="en-US" altLang="ko-KR" dirty="0" smtClean="0"/>
              <a:t>stuff </a:t>
            </a:r>
            <a:r>
              <a:rPr lang="ko-KR" altLang="en-US" dirty="0" smtClean="0"/>
              <a:t>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도로 등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 분할</a:t>
            </a:r>
            <a:r>
              <a:rPr lang="en-US" altLang="ko-KR" baseline="-25000" dirty="0" smtClean="0"/>
              <a:t>semantic segmentation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화소에</a:t>
            </a:r>
            <a:r>
              <a:rPr lang="ko-KR" altLang="en-US" dirty="0" smtClean="0"/>
              <a:t> 부류 할당</a:t>
            </a:r>
            <a:r>
              <a:rPr lang="en-US" altLang="ko-KR" dirty="0" smtClean="0"/>
              <a:t>(thing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stuff </a:t>
            </a:r>
            <a:r>
              <a:rPr lang="ko-KR" altLang="en-US" dirty="0" smtClean="0"/>
              <a:t>모두 분할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같은 부류는 구분하지 않음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사례 분할</a:t>
            </a:r>
            <a:r>
              <a:rPr lang="en-US" altLang="ko-KR" baseline="-25000" dirty="0" smtClean="0"/>
              <a:t>instance segmentation</a:t>
            </a:r>
            <a:r>
              <a:rPr lang="en-US" altLang="ko-KR" dirty="0" smtClean="0"/>
              <a:t>: thing</a:t>
            </a:r>
            <a:r>
              <a:rPr lang="ko-KR" altLang="en-US" dirty="0" smtClean="0"/>
              <a:t>만 분할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같은 부류 </a:t>
            </a:r>
            <a:r>
              <a:rPr lang="ko-KR" altLang="en-US" dirty="0" smtClean="0"/>
              <a:t>물체 </a:t>
            </a:r>
            <a:r>
              <a:rPr lang="ko-KR" altLang="en-US" dirty="0" smtClean="0"/>
              <a:t>여럿이면 번호 붙여 구분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총괄 분할</a:t>
            </a:r>
            <a:r>
              <a:rPr lang="en-US" altLang="ko-KR" baseline="-25000" dirty="0" smtClean="0"/>
              <a:t>panoptic segmentation</a:t>
            </a:r>
            <a:r>
              <a:rPr lang="en-US" altLang="ko-KR" dirty="0" smtClean="0"/>
              <a:t>: </a:t>
            </a:r>
            <a:r>
              <a:rPr lang="ko-KR" altLang="en-US" dirty="0"/>
              <a:t>모든 </a:t>
            </a:r>
            <a:r>
              <a:rPr lang="ko-KR" altLang="en-US" dirty="0" err="1"/>
              <a:t>화소에</a:t>
            </a:r>
            <a:r>
              <a:rPr lang="ko-KR" altLang="en-US" dirty="0"/>
              <a:t> 부류 할당</a:t>
            </a:r>
            <a:r>
              <a:rPr lang="en-US" altLang="ko-KR" dirty="0"/>
              <a:t>(thing</a:t>
            </a:r>
            <a:r>
              <a:rPr lang="ko-KR" altLang="en-US" dirty="0"/>
              <a:t>과 </a:t>
            </a:r>
            <a:r>
              <a:rPr lang="en-US" altLang="ko-KR" dirty="0"/>
              <a:t>stuff </a:t>
            </a:r>
            <a:r>
              <a:rPr lang="ko-KR" altLang="en-US" dirty="0"/>
              <a:t>모두 분할</a:t>
            </a:r>
            <a:r>
              <a:rPr lang="en-US" altLang="ko-KR" dirty="0"/>
              <a:t>), </a:t>
            </a:r>
            <a:r>
              <a:rPr lang="ko-KR" altLang="en-US" dirty="0"/>
              <a:t>같은 부류 물체가 여럿이면 번호 붙여 구분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413810"/>
            <a:ext cx="8139135" cy="19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척도와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분할을 밀집 분류 문제로 간주하고 분류 척도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분할은 </a:t>
            </a:r>
            <a:r>
              <a:rPr lang="ko-KR" altLang="en-US" dirty="0" err="1" smtClean="0"/>
              <a:t>화소마다</a:t>
            </a:r>
            <a:r>
              <a:rPr lang="ko-KR" altLang="en-US" dirty="0" smtClean="0"/>
              <a:t> 부류를 지정하는 문제로 볼 수 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화소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정확률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PA(pixel accuracy)</a:t>
            </a:r>
            <a:r>
              <a:rPr lang="ko-KR" altLang="en-US" dirty="0" smtClean="0"/>
              <a:t>로 성능 측정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부류별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PA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평균이 평균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정확률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MPA(mean pixel accuracy)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80928"/>
            <a:ext cx="2953827" cy="7920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4725144"/>
            <a:ext cx="3540685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4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척도와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IoU</a:t>
            </a:r>
            <a:r>
              <a:rPr lang="ko-KR" altLang="en-US" dirty="0" smtClean="0"/>
              <a:t>에 기반한 척도</a:t>
            </a:r>
            <a:r>
              <a:rPr lang="en-US" altLang="ko-KR" dirty="0" smtClean="0"/>
              <a:t>: AP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mPA</a:t>
            </a:r>
            <a:r>
              <a:rPr lang="en-US" altLang="ko-KR" dirty="0" smtClean="0"/>
              <a:t>(9.3.1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검출</a:t>
            </a:r>
            <a:r>
              <a:rPr lang="en-US" altLang="ko-KR" dirty="0" smtClean="0"/>
              <a:t> </a:t>
            </a:r>
            <a:r>
              <a:rPr lang="ko-KR" altLang="en-US" dirty="0" smtClean="0"/>
              <a:t>척도와 같음</a:t>
            </a:r>
            <a:r>
              <a:rPr lang="en-US" altLang="ko-KR" dirty="0" smtClean="0"/>
              <a:t>), Dice </a:t>
            </a:r>
            <a:r>
              <a:rPr lang="ko-KR" altLang="en-US" dirty="0" smtClean="0"/>
              <a:t>계수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9-2]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59" y="1482512"/>
            <a:ext cx="2157277" cy="6359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083" y="1501568"/>
            <a:ext cx="2235211" cy="6538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780928"/>
            <a:ext cx="6494457" cy="23042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736" y="5190326"/>
            <a:ext cx="4686954" cy="6120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7" y="5864046"/>
            <a:ext cx="4686954" cy="66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성능 척도와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분할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9-4]</a:t>
            </a:r>
            <a:r>
              <a:rPr lang="ko-KR" altLang="en-US" dirty="0" smtClean="0"/>
              <a:t>가 소개한 </a:t>
            </a:r>
            <a:r>
              <a:rPr lang="en-US" altLang="ko-KR" dirty="0" smtClean="0"/>
              <a:t>PASCAL VOC, ImageNet, COCO, </a:t>
            </a:r>
            <a:r>
              <a:rPr lang="en-US" altLang="ko-KR" dirty="0" err="1" smtClean="0"/>
              <a:t>OpenImages</a:t>
            </a:r>
            <a:r>
              <a:rPr lang="ko-KR" altLang="en-US" dirty="0" smtClean="0"/>
              <a:t>는 분할 레이블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특수 목적 또는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확장된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도심 도로 장면 분할 </a:t>
            </a:r>
            <a:r>
              <a:rPr lang="en-US" altLang="ko-KR" dirty="0" smtClean="0"/>
              <a:t>Cityscapes</a:t>
            </a:r>
          </a:p>
          <a:p>
            <a:pPr lvl="2"/>
            <a:r>
              <a:rPr lang="ko-KR" altLang="en-US" dirty="0" smtClean="0"/>
              <a:t>유튜브 비디오 분할 </a:t>
            </a:r>
            <a:r>
              <a:rPr lang="en-US" altLang="ko-KR" dirty="0" err="1" smtClean="0"/>
              <a:t>Youtube</a:t>
            </a:r>
            <a:r>
              <a:rPr lang="en-US" altLang="ko-KR" dirty="0" smtClean="0"/>
              <a:t>-Objects</a:t>
            </a:r>
          </a:p>
          <a:p>
            <a:pPr lvl="2"/>
            <a:r>
              <a:rPr lang="ko-KR" altLang="en-US" dirty="0" smtClean="0"/>
              <a:t>자율주행 </a:t>
            </a:r>
            <a:r>
              <a:rPr lang="en-US" altLang="ko-KR" dirty="0" smtClean="0"/>
              <a:t>KITTI</a:t>
            </a:r>
          </a:p>
          <a:p>
            <a:pPr lvl="2"/>
            <a:r>
              <a:rPr lang="en-US" altLang="ko-KR" dirty="0" smtClean="0"/>
              <a:t>RGB-D</a:t>
            </a:r>
            <a:r>
              <a:rPr lang="ko-KR" altLang="en-US" dirty="0" smtClean="0"/>
              <a:t> 분할</a:t>
            </a:r>
            <a:r>
              <a:rPr lang="en-US" altLang="ko-KR" dirty="0" smtClean="0"/>
              <a:t> NYU-Depth V2</a:t>
            </a:r>
          </a:p>
          <a:p>
            <a:pPr lvl="2"/>
            <a:r>
              <a:rPr lang="en-US" altLang="ko-KR" dirty="0" smtClean="0"/>
              <a:t>COCO </a:t>
            </a:r>
            <a:r>
              <a:rPr lang="ko-KR" altLang="en-US" dirty="0" smtClean="0"/>
              <a:t>확장한 </a:t>
            </a:r>
            <a:r>
              <a:rPr lang="en-US" altLang="ko-KR" dirty="0" smtClean="0"/>
              <a:t>LVIS</a:t>
            </a:r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1" y="4437112"/>
            <a:ext cx="827592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의미 분할을 위한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FCN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FCN</a:t>
            </a:r>
            <a:r>
              <a:rPr lang="en-US" altLang="ko-KR" baseline="-25000" dirty="0" err="1" smtClean="0"/>
              <a:t>Fully</a:t>
            </a:r>
            <a:r>
              <a:rPr lang="en-US" altLang="ko-KR" baseline="-25000" dirty="0" smtClean="0"/>
              <a:t> Convolutional Networks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FCN</a:t>
            </a:r>
            <a:r>
              <a:rPr lang="ko-KR" altLang="en-US" dirty="0" smtClean="0"/>
              <a:t>은 분할을 처음 시도한 성공적인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다양한 아이디어로 개선된 뛰어난 성능의 모델이 여럿 등장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이름이 뜻하듯이 </a:t>
            </a:r>
            <a:r>
              <a:rPr lang="ko-KR" altLang="en-US" dirty="0" err="1" smtClean="0"/>
              <a:t>컨볼루션층만으로</a:t>
            </a:r>
            <a:r>
              <a:rPr lang="ko-KR" altLang="en-US" dirty="0" smtClean="0"/>
              <a:t> 구성됨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636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의미 분할을 위한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FCN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구조와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입력은 </a:t>
            </a:r>
            <a:r>
              <a:rPr lang="en-US" altLang="ko-KR" dirty="0" smtClean="0"/>
              <a:t>m*n*3 </a:t>
            </a:r>
            <a:r>
              <a:rPr lang="ko-KR" altLang="en-US" dirty="0" smtClean="0"/>
              <a:t>컬러 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출력은 </a:t>
            </a:r>
            <a:r>
              <a:rPr lang="en-US" altLang="ko-KR" dirty="0" smtClean="0"/>
              <a:t>m*m*(C+1) </a:t>
            </a:r>
            <a:r>
              <a:rPr lang="ko-KR" altLang="en-US" dirty="0" smtClean="0"/>
              <a:t>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출력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각 </a:t>
            </a:r>
            <a:r>
              <a:rPr lang="ko-KR" altLang="en-US" dirty="0" err="1" smtClean="0"/>
              <a:t>화소는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C+1</a:t>
            </a:r>
            <a:r>
              <a:rPr lang="ko-KR" altLang="en-US" dirty="0" smtClean="0"/>
              <a:t>차원의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부류 확률 벡터</a:t>
            </a:r>
            <a:r>
              <a:rPr lang="en-US" altLang="ko-KR" dirty="0" smtClean="0"/>
              <a:t>(C</a:t>
            </a:r>
            <a:r>
              <a:rPr lang="ko-KR" altLang="en-US" dirty="0" smtClean="0"/>
              <a:t>개 부류</a:t>
            </a:r>
            <a:r>
              <a:rPr lang="en-US" altLang="ko-KR" dirty="0" smtClean="0"/>
              <a:t>+</a:t>
            </a:r>
            <a:r>
              <a:rPr lang="ko-KR" altLang="en-US" dirty="0" smtClean="0"/>
              <a:t>배경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출력층은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화소별로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softmax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적용하여 확률 벡터 출력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참값은 </a:t>
            </a:r>
            <a:r>
              <a:rPr lang="ko-KR" altLang="en-US" dirty="0" err="1" smtClean="0"/>
              <a:t>화소별로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원핫</a:t>
            </a:r>
            <a:r>
              <a:rPr lang="ko-KR" altLang="en-US" dirty="0" smtClean="0"/>
              <a:t> 코드 표현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530023"/>
            <a:ext cx="7200800" cy="321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세부 문제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사람과 달리 컴퓨터 비전은 세부 문제로 구분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세부 문제는 별도의 </a:t>
            </a:r>
            <a:r>
              <a:rPr lang="ko-KR" altLang="en-US" dirty="0" err="1" smtClean="0"/>
              <a:t>데이터셋과</a:t>
            </a:r>
            <a:r>
              <a:rPr lang="ko-KR" altLang="en-US" dirty="0" smtClean="0"/>
              <a:t> 성능 기준을 가지고 알고리즘을 개발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60848"/>
            <a:ext cx="8248406" cy="413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14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의미 분할을 위한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FCN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9-3] FCN</a:t>
            </a:r>
            <a:r>
              <a:rPr lang="ko-KR" altLang="en-US" dirty="0" smtClean="0"/>
              <a:t>의 참값 </a:t>
            </a:r>
            <a:r>
              <a:rPr lang="ko-KR" altLang="en-US" dirty="0" err="1" smtClean="0"/>
              <a:t>텐서와</a:t>
            </a:r>
            <a:r>
              <a:rPr lang="ko-KR" altLang="en-US" dirty="0" smtClean="0"/>
              <a:t> 예측 </a:t>
            </a:r>
            <a:r>
              <a:rPr lang="ko-KR" altLang="en-US" dirty="0" err="1" smtClean="0"/>
              <a:t>텐서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29989"/>
            <a:ext cx="5136963" cy="4867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1640" y="1297336"/>
            <a:ext cx="3312368" cy="45188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[</a:t>
            </a:r>
            <a:r>
              <a:rPr lang="ko-KR" altLang="en-US" sz="1600" dirty="0">
                <a:solidFill>
                  <a:srgbClr val="0000FF"/>
                </a:solidFill>
              </a:rPr>
              <a:t>그림 </a:t>
            </a:r>
            <a:r>
              <a:rPr lang="en-US" altLang="ko-KR" sz="1600" dirty="0">
                <a:solidFill>
                  <a:srgbClr val="0000FF"/>
                </a:solidFill>
              </a:rPr>
              <a:t>9-29(a)]</a:t>
            </a:r>
            <a:r>
              <a:rPr lang="ko-KR" altLang="en-US" sz="1600" dirty="0">
                <a:solidFill>
                  <a:srgbClr val="0000FF"/>
                </a:solidFill>
              </a:rPr>
              <a:t>를 </a:t>
            </a:r>
            <a:r>
              <a:rPr lang="en-US" altLang="ko-KR" sz="1600" dirty="0">
                <a:solidFill>
                  <a:srgbClr val="0000FF"/>
                </a:solidFill>
              </a:rPr>
              <a:t>FCN</a:t>
            </a:r>
            <a:r>
              <a:rPr lang="ko-KR" altLang="en-US" sz="1600" dirty="0">
                <a:solidFill>
                  <a:srgbClr val="0000FF"/>
                </a:solidFill>
              </a:rPr>
              <a:t>에 맞추어 표현</a:t>
            </a:r>
            <a:endParaRPr lang="ko-KR" altLang="en-US" sz="1600" dirty="0" smtClean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8063" y="3871973"/>
            <a:ext cx="64807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배경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9662" y="3861048"/>
            <a:ext cx="64807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부류</a:t>
            </a:r>
            <a:r>
              <a:rPr lang="en-US" altLang="ko-KR" sz="1600" dirty="0" smtClean="0">
                <a:solidFill>
                  <a:srgbClr val="0000FF"/>
                </a:solidFill>
              </a:rPr>
              <a:t>1</a:t>
            </a:r>
            <a:endParaRPr lang="ko-KR" altLang="en-US" sz="1600" dirty="0" smtClean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2040" y="3871973"/>
            <a:ext cx="64807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부류</a:t>
            </a:r>
            <a:r>
              <a:rPr lang="en-US" altLang="ko-KR" sz="1600" dirty="0" smtClean="0">
                <a:solidFill>
                  <a:srgbClr val="0000FF"/>
                </a:solidFill>
              </a:rPr>
              <a:t>2</a:t>
            </a:r>
            <a:endParaRPr lang="ko-KR" altLang="en-US" sz="1600" dirty="0" smtClean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0531" y="5680281"/>
            <a:ext cx="2102186" cy="9644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더하면 </a:t>
            </a:r>
            <a:r>
              <a:rPr lang="en-US" altLang="ko-KR" sz="1600" dirty="0" smtClean="0">
                <a:solidFill>
                  <a:srgbClr val="0000FF"/>
                </a:solidFill>
              </a:rPr>
              <a:t>1</a:t>
            </a:r>
            <a:r>
              <a:rPr lang="ko-KR" altLang="en-US" sz="1600" dirty="0" smtClean="0">
                <a:solidFill>
                  <a:srgbClr val="0000FF"/>
                </a:solidFill>
              </a:rPr>
              <a:t>이고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en-US" altLang="ko-KR" sz="1600" dirty="0" smtClean="0">
                <a:solidFill>
                  <a:srgbClr val="0000FF"/>
                </a:solidFill>
              </a:rPr>
              <a:t>0</a:t>
            </a:r>
            <a:r>
              <a:rPr lang="ko-KR" altLang="en-US" sz="1600" dirty="0" smtClean="0">
                <a:solidFill>
                  <a:srgbClr val="0000FF"/>
                </a:solidFill>
              </a:rPr>
              <a:t>번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맵이</a:t>
            </a:r>
            <a:r>
              <a:rPr lang="ko-KR" altLang="en-US" sz="1600" dirty="0" smtClean="0">
                <a:solidFill>
                  <a:srgbClr val="0000FF"/>
                </a:solidFill>
              </a:rPr>
              <a:t> 최대이므로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smtClean="0">
                <a:solidFill>
                  <a:srgbClr val="0000FF"/>
                </a:solidFill>
              </a:rPr>
              <a:t>배경으로 해석 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344633" y="4981517"/>
            <a:ext cx="3480781" cy="1019041"/>
            <a:chOff x="2344633" y="4981517"/>
            <a:chExt cx="3480781" cy="1019041"/>
          </a:xfrm>
        </p:grpSpPr>
        <p:cxnSp>
          <p:nvCxnSpPr>
            <p:cNvPr id="13" name="직선 화살표 연결선 12"/>
            <p:cNvCxnSpPr/>
            <p:nvPr/>
          </p:nvCxnSpPr>
          <p:spPr>
            <a:xfrm flipH="1" flipV="1">
              <a:off x="2344633" y="4981517"/>
              <a:ext cx="3480780" cy="1019039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 flipV="1">
              <a:off x="3964813" y="4992442"/>
              <a:ext cx="1860601" cy="1008116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H="1" flipV="1">
              <a:off x="5657002" y="4992444"/>
              <a:ext cx="163529" cy="1008112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15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의미 분할을 위한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FCN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다운 샘플링과 업 샘플링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FCN</a:t>
            </a:r>
            <a:r>
              <a:rPr lang="ko-KR" altLang="en-US" dirty="0" smtClean="0"/>
              <a:t>은 다운 샘플링으로 맵 크기를 줄인 다음 업 샘플링으로 원래 크기 복원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업 샘플링을 어떻게 달성할 것인가</a:t>
            </a:r>
            <a:r>
              <a:rPr lang="en-US" altLang="ko-KR" dirty="0" smtClean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양선형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보간법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3-22])</a:t>
            </a:r>
            <a:r>
              <a:rPr lang="ko-KR" altLang="en-US" dirty="0" smtClean="0"/>
              <a:t>을 채택하면 다운 샘플링은 학습으로 수행하고 업 샘플링은 고전 방법을 사용하는 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FCN</a:t>
            </a:r>
            <a:r>
              <a:rPr lang="ko-KR" altLang="en-US" dirty="0" smtClean="0"/>
              <a:t>은 전치 </a:t>
            </a:r>
            <a:r>
              <a:rPr lang="ko-KR" altLang="en-US" dirty="0" err="1" smtClean="0"/>
              <a:t>컨볼루션으로</a:t>
            </a:r>
            <a:r>
              <a:rPr lang="ko-KR" altLang="en-US" dirty="0" smtClean="0"/>
              <a:t> 업 샘플링 달성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47" y="4149080"/>
            <a:ext cx="8277546" cy="5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의미 분할을 위한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FCN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컨볼루션에</a:t>
            </a:r>
            <a:r>
              <a:rPr lang="ko-KR" altLang="en-US" dirty="0" smtClean="0"/>
              <a:t> 따른 특징 </a:t>
            </a:r>
            <a:r>
              <a:rPr lang="ko-KR" altLang="en-US" dirty="0" err="1" smtClean="0"/>
              <a:t>맵의</a:t>
            </a:r>
            <a:r>
              <a:rPr lang="ko-KR" altLang="en-US" dirty="0" smtClean="0"/>
              <a:t> 크기 변화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baseline="-25000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 9-33]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m*m 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h*h </a:t>
            </a:r>
            <a:r>
              <a:rPr lang="ko-KR" altLang="en-US" dirty="0" smtClean="0"/>
              <a:t>필터로 </a:t>
            </a:r>
            <a:r>
              <a:rPr lang="ko-KR" altLang="en-US" dirty="0" err="1" smtClean="0"/>
              <a:t>컨볼루션하여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m’*m’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보폭을</a:t>
            </a:r>
            <a:r>
              <a:rPr lang="en-US" altLang="ko-KR" dirty="0" smtClean="0"/>
              <a:t> s, </a:t>
            </a:r>
            <a:r>
              <a:rPr lang="ko-KR" altLang="en-US" dirty="0" smtClean="0"/>
              <a:t>덧대기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크기를</a:t>
            </a:r>
            <a:r>
              <a:rPr lang="en-US" altLang="ko-KR" dirty="0" smtClean="0"/>
              <a:t> q</a:t>
            </a:r>
            <a:r>
              <a:rPr lang="ko-KR" altLang="en-US" dirty="0" smtClean="0"/>
              <a:t>라 하면 식 </a:t>
            </a:r>
            <a:r>
              <a:rPr lang="en-US" altLang="ko-KR" dirty="0" smtClean="0"/>
              <a:t>(9.6)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m’</a:t>
            </a:r>
            <a:r>
              <a:rPr lang="ko-KR" altLang="en-US" dirty="0" smtClean="0"/>
              <a:t>가 정해짐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55" y="3861048"/>
            <a:ext cx="8354317" cy="1859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874012"/>
            <a:ext cx="2923465" cy="6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0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의미 분할을 위한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FCN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전치 </a:t>
            </a:r>
            <a:r>
              <a:rPr lang="ko-KR" altLang="en-US" dirty="0" err="1" smtClean="0"/>
              <a:t>컨볼루션</a:t>
            </a:r>
            <a:r>
              <a:rPr lang="en-US" altLang="ko-KR" baseline="-25000" dirty="0" smtClean="0"/>
              <a:t>transposed convolution</a:t>
            </a:r>
          </a:p>
          <a:p>
            <a:pPr lvl="1"/>
            <a:r>
              <a:rPr lang="en-US" altLang="ko-KR" dirty="0" smtClean="0"/>
              <a:t>m'*m’ 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전치 </a:t>
            </a:r>
            <a:r>
              <a:rPr lang="ko-KR" altLang="en-US" dirty="0" err="1" smtClean="0"/>
              <a:t>컨볼루션하여</a:t>
            </a:r>
            <a:r>
              <a:rPr lang="ko-KR" altLang="en-US" dirty="0" smtClean="0"/>
              <a:t> </a:t>
            </a:r>
            <a:r>
              <a:rPr lang="en-US" altLang="ko-KR" dirty="0" smtClean="0"/>
              <a:t>m*m </a:t>
            </a:r>
            <a:r>
              <a:rPr lang="ko-KR" altLang="en-US" dirty="0" err="1" smtClean="0"/>
              <a:t>맵으로</a:t>
            </a:r>
            <a:r>
              <a:rPr lang="ko-KR" altLang="en-US" dirty="0" smtClean="0"/>
              <a:t> 업 샘플링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 세 단계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세 단계를 적용하면 식 </a:t>
            </a:r>
            <a:r>
              <a:rPr lang="en-US" altLang="ko-KR" dirty="0" smtClean="0"/>
              <a:t>(9.7)</a:t>
            </a:r>
            <a:r>
              <a:rPr lang="ko-KR" altLang="en-US" dirty="0" smtClean="0"/>
              <a:t>에 따라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이 정해짐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맵의</a:t>
            </a:r>
            <a:r>
              <a:rPr lang="ko-KR" altLang="en-US" dirty="0" smtClean="0"/>
              <a:t> 크기를 복원하지만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값을 복원하는 것은 아님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전치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위한 필터를 학습으로 알아내기 때문에 값을 복원할 필요 없음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7769455" cy="20764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5301208"/>
            <a:ext cx="3456384" cy="39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의미 분할을 위한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FCN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예시 </a:t>
            </a:r>
            <a:r>
              <a:rPr lang="en-US" altLang="ko-KR" dirty="0" smtClean="0"/>
              <a:t>9-4] </a:t>
            </a:r>
            <a:r>
              <a:rPr lang="ko-KR" altLang="en-US" dirty="0" smtClean="0"/>
              <a:t>전치 </a:t>
            </a:r>
            <a:r>
              <a:rPr lang="ko-KR" altLang="en-US" dirty="0" err="1" smtClean="0"/>
              <a:t>컨볼루션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45635"/>
            <a:ext cx="5400600" cy="52957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86934" y="1844824"/>
            <a:ext cx="2412268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 smtClean="0">
                <a:solidFill>
                  <a:srgbClr val="0000FF"/>
                </a:solidFill>
              </a:rPr>
              <a:t>[</a:t>
            </a:r>
            <a:r>
              <a:rPr lang="ko-KR" altLang="en-US" sz="1600" dirty="0" smtClean="0">
                <a:solidFill>
                  <a:srgbClr val="0000FF"/>
                </a:solidFill>
              </a:rPr>
              <a:t>그림 </a:t>
            </a:r>
            <a:r>
              <a:rPr lang="en-US" altLang="ko-KR" sz="1600" dirty="0" smtClean="0">
                <a:solidFill>
                  <a:srgbClr val="0000FF"/>
                </a:solidFill>
              </a:rPr>
              <a:t>9-33(a)]</a:t>
            </a:r>
            <a:r>
              <a:rPr lang="ko-KR" altLang="en-US" sz="1600" dirty="0" smtClean="0">
                <a:solidFill>
                  <a:srgbClr val="0000FF"/>
                </a:solidFill>
              </a:rPr>
              <a:t>의 결과에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smtClean="0">
                <a:solidFill>
                  <a:srgbClr val="0000FF"/>
                </a:solidFill>
              </a:rPr>
              <a:t>전치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컨볼루션</a:t>
            </a:r>
            <a:r>
              <a:rPr lang="ko-KR" altLang="en-US" sz="1600" dirty="0" smtClean="0">
                <a:solidFill>
                  <a:srgbClr val="0000FF"/>
                </a:solidFill>
              </a:rPr>
              <a:t> 적용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3551336"/>
            <a:ext cx="2412268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 smtClean="0">
                <a:solidFill>
                  <a:srgbClr val="0000FF"/>
                </a:solidFill>
              </a:rPr>
              <a:t>[</a:t>
            </a:r>
            <a:r>
              <a:rPr lang="ko-KR" altLang="en-US" sz="1600" dirty="0" smtClean="0">
                <a:solidFill>
                  <a:srgbClr val="0000FF"/>
                </a:solidFill>
              </a:rPr>
              <a:t>그림 </a:t>
            </a:r>
            <a:r>
              <a:rPr lang="en-US" altLang="ko-KR" sz="1600" dirty="0" smtClean="0">
                <a:solidFill>
                  <a:srgbClr val="0000FF"/>
                </a:solidFill>
              </a:rPr>
              <a:t>9-33(b)]</a:t>
            </a:r>
            <a:r>
              <a:rPr lang="ko-KR" altLang="en-US" sz="1600" dirty="0" smtClean="0">
                <a:solidFill>
                  <a:srgbClr val="0000FF"/>
                </a:solidFill>
              </a:rPr>
              <a:t>의 결과에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smtClean="0">
                <a:solidFill>
                  <a:srgbClr val="0000FF"/>
                </a:solidFill>
              </a:rPr>
              <a:t>전치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컨볼루션</a:t>
            </a:r>
            <a:r>
              <a:rPr lang="ko-KR" altLang="en-US" sz="1600" dirty="0" smtClean="0">
                <a:solidFill>
                  <a:srgbClr val="0000FF"/>
                </a:solidFill>
              </a:rPr>
              <a:t> 적용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84168" y="5229200"/>
            <a:ext cx="2412268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600" dirty="0" smtClean="0">
                <a:solidFill>
                  <a:srgbClr val="0000FF"/>
                </a:solidFill>
              </a:rPr>
              <a:t>[</a:t>
            </a:r>
            <a:r>
              <a:rPr lang="ko-KR" altLang="en-US" sz="1600" dirty="0" smtClean="0">
                <a:solidFill>
                  <a:srgbClr val="0000FF"/>
                </a:solidFill>
              </a:rPr>
              <a:t>그림 </a:t>
            </a:r>
            <a:r>
              <a:rPr lang="en-US" altLang="ko-KR" sz="1600" dirty="0" smtClean="0">
                <a:solidFill>
                  <a:srgbClr val="0000FF"/>
                </a:solidFill>
              </a:rPr>
              <a:t>9-33(c)]</a:t>
            </a:r>
            <a:r>
              <a:rPr lang="ko-KR" altLang="en-US" sz="1600" dirty="0" smtClean="0">
                <a:solidFill>
                  <a:srgbClr val="0000FF"/>
                </a:solidFill>
              </a:rPr>
              <a:t>의 결과에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smtClean="0">
                <a:solidFill>
                  <a:srgbClr val="0000FF"/>
                </a:solidFill>
              </a:rPr>
              <a:t>전치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컨볼루션</a:t>
            </a:r>
            <a:r>
              <a:rPr lang="ko-KR" altLang="en-US" sz="1600" dirty="0" smtClean="0">
                <a:solidFill>
                  <a:srgbClr val="0000FF"/>
                </a:solidFill>
              </a:rPr>
              <a:t> 적용</a:t>
            </a:r>
          </a:p>
        </p:txBody>
      </p:sp>
    </p:spTree>
    <p:extLst>
      <p:ext uri="{BB962C8B-B14F-4D97-AF65-F5344CB8AC3E}">
        <p14:creationId xmlns:p14="http://schemas.microsoft.com/office/powerpoint/2010/main" val="411316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의미 분할을 위한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FCN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FCN</a:t>
            </a:r>
            <a:r>
              <a:rPr lang="ko-KR" altLang="en-US" dirty="0" smtClean="0"/>
              <a:t>의 동작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04864"/>
            <a:ext cx="7940676" cy="354130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644008" y="1332322"/>
            <a:ext cx="3816424" cy="2816758"/>
            <a:chOff x="4644008" y="1332322"/>
            <a:chExt cx="3816424" cy="2816758"/>
          </a:xfrm>
        </p:grpSpPr>
        <p:sp>
          <p:nvSpPr>
            <p:cNvPr id="13" name="TextBox 12"/>
            <p:cNvSpPr txBox="1"/>
            <p:nvPr/>
          </p:nvSpPr>
          <p:spPr>
            <a:xfrm>
              <a:off x="4644008" y="1332322"/>
              <a:ext cx="3816424" cy="576064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92500" lnSpcReduction="10000"/>
            </a:bodyPr>
            <a:lstStyle/>
            <a:p>
              <a:pPr marL="0" lvl="1"/>
              <a:r>
                <a:rPr lang="en-US" altLang="ko-KR" dirty="0" smtClean="0">
                  <a:solidFill>
                    <a:srgbClr val="0000FF"/>
                  </a:solidFill>
                </a:rPr>
                <a:t>3</a:t>
              </a:r>
              <a:r>
                <a:rPr lang="ko-KR" altLang="en-US" dirty="0" smtClean="0">
                  <a:solidFill>
                    <a:srgbClr val="0000FF"/>
                  </a:solidFill>
                </a:rPr>
                <a:t>단계 스케일을 적용하여 </a:t>
              </a:r>
              <a:endParaRPr lang="en-US" altLang="ko-KR" dirty="0" smtClean="0">
                <a:solidFill>
                  <a:srgbClr val="0000FF"/>
                </a:solidFill>
              </a:endParaRPr>
            </a:p>
            <a:p>
              <a:pPr marL="0" lvl="1"/>
              <a:r>
                <a:rPr lang="ko-KR" altLang="en-US" dirty="0" smtClean="0">
                  <a:solidFill>
                    <a:srgbClr val="0000FF"/>
                  </a:solidFill>
                </a:rPr>
                <a:t>거친 특징과 세밀한 특징을 모두 추출</a:t>
              </a:r>
              <a:endParaRPr lang="en-US" altLang="ko-KR" dirty="0">
                <a:solidFill>
                  <a:srgbClr val="0000FF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6067960" y="1908386"/>
              <a:ext cx="880304" cy="2240694"/>
              <a:chOff x="6067960" y="1908386"/>
              <a:chExt cx="880304" cy="2240694"/>
            </a:xfrm>
          </p:grpSpPr>
          <p:cxnSp>
            <p:nvCxnSpPr>
              <p:cNvPr id="6" name="직선 화살표 연결선 5"/>
              <p:cNvCxnSpPr>
                <a:stCxn id="13" idx="2"/>
              </p:cNvCxnSpPr>
              <p:nvPr/>
            </p:nvCxnSpPr>
            <p:spPr>
              <a:xfrm>
                <a:off x="6552220" y="1908386"/>
                <a:ext cx="0" cy="1736638"/>
              </a:xfrm>
              <a:prstGeom prst="straightConnector1">
                <a:avLst/>
              </a:prstGeom>
              <a:ln w="158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/>
              <p:cNvCxnSpPr>
                <a:stCxn id="13" idx="2"/>
              </p:cNvCxnSpPr>
              <p:nvPr/>
            </p:nvCxnSpPr>
            <p:spPr>
              <a:xfrm>
                <a:off x="6552220" y="1908386"/>
                <a:ext cx="396044" cy="1296144"/>
              </a:xfrm>
              <a:prstGeom prst="straightConnector1">
                <a:avLst/>
              </a:prstGeom>
              <a:ln w="158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>
                <a:stCxn id="13" idx="2"/>
              </p:cNvCxnSpPr>
              <p:nvPr/>
            </p:nvCxnSpPr>
            <p:spPr>
              <a:xfrm flipH="1">
                <a:off x="6067960" y="1908386"/>
                <a:ext cx="484260" cy="2240694"/>
              </a:xfrm>
              <a:prstGeom prst="straightConnector1">
                <a:avLst/>
              </a:prstGeom>
              <a:ln w="158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/>
          <p:cNvGrpSpPr/>
          <p:nvPr/>
        </p:nvGrpSpPr>
        <p:grpSpPr>
          <a:xfrm>
            <a:off x="2699792" y="4445558"/>
            <a:ext cx="3816424" cy="1588646"/>
            <a:chOff x="2699792" y="4445558"/>
            <a:chExt cx="3816424" cy="1588646"/>
          </a:xfrm>
        </p:grpSpPr>
        <p:sp>
          <p:nvSpPr>
            <p:cNvPr id="12" name="TextBox 11"/>
            <p:cNvSpPr txBox="1"/>
            <p:nvPr/>
          </p:nvSpPr>
          <p:spPr>
            <a:xfrm>
              <a:off x="2699792" y="5458140"/>
              <a:ext cx="3816424" cy="576064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fontScale="92500" lnSpcReduction="10000"/>
            </a:bodyPr>
            <a:lstStyle/>
            <a:p>
              <a:pPr marL="0" lvl="1"/>
              <a:r>
                <a:rPr lang="en-US" altLang="ko-KR" dirty="0" smtClean="0">
                  <a:solidFill>
                    <a:srgbClr val="0000FF"/>
                  </a:solidFill>
                </a:rPr>
                <a:t>C+1</a:t>
              </a:r>
              <a:r>
                <a:rPr lang="ko-KR" altLang="en-US" dirty="0" smtClean="0">
                  <a:solidFill>
                    <a:srgbClr val="0000FF"/>
                  </a:solidFill>
                </a:rPr>
                <a:t>개의 </a:t>
              </a:r>
              <a:r>
                <a:rPr lang="en-US" altLang="ko-KR" dirty="0" smtClean="0">
                  <a:solidFill>
                    <a:srgbClr val="0000FF"/>
                  </a:solidFill>
                </a:rPr>
                <a:t>1*1 </a:t>
              </a:r>
              <a:r>
                <a:rPr lang="ko-KR" altLang="en-US" dirty="0" smtClean="0">
                  <a:solidFill>
                    <a:srgbClr val="0000FF"/>
                  </a:solidFill>
                </a:rPr>
                <a:t>필터를 적용하여</a:t>
              </a:r>
              <a:endParaRPr lang="en-US" altLang="ko-KR" dirty="0" smtClean="0">
                <a:solidFill>
                  <a:srgbClr val="0000FF"/>
                </a:solidFill>
              </a:endParaRPr>
            </a:p>
            <a:p>
              <a:pPr marL="0" lvl="1"/>
              <a:r>
                <a:rPr lang="ko-KR" altLang="en-US" dirty="0" err="1" smtClean="0">
                  <a:solidFill>
                    <a:srgbClr val="0000FF"/>
                  </a:solidFill>
                </a:rPr>
                <a:t>부류별로</a:t>
              </a:r>
              <a:r>
                <a:rPr lang="ko-KR" altLang="en-US" dirty="0" smtClean="0">
                  <a:solidFill>
                    <a:srgbClr val="0000FF"/>
                  </a:solidFill>
                </a:rPr>
                <a:t> 분할 </a:t>
              </a:r>
              <a:r>
                <a:rPr lang="ko-KR" altLang="en-US" dirty="0" err="1">
                  <a:solidFill>
                    <a:srgbClr val="0000FF"/>
                  </a:solidFill>
                </a:rPr>
                <a:t>맵을</a:t>
              </a:r>
              <a:r>
                <a:rPr lang="ko-KR" altLang="en-US" dirty="0">
                  <a:solidFill>
                    <a:srgbClr val="0000FF"/>
                  </a:solidFill>
                </a:rPr>
                <a:t> 가진 </a:t>
              </a:r>
              <a:r>
                <a:rPr lang="ko-KR" altLang="en-US" dirty="0" err="1">
                  <a:solidFill>
                    <a:srgbClr val="0000FF"/>
                  </a:solidFill>
                </a:rPr>
                <a:t>텐서로</a:t>
              </a:r>
              <a:r>
                <a:rPr lang="ko-KR" altLang="en-US" dirty="0">
                  <a:solidFill>
                    <a:srgbClr val="0000FF"/>
                  </a:solidFill>
                </a:rPr>
                <a:t> 변환</a:t>
              </a:r>
              <a:endParaRPr lang="en-US" altLang="ko-KR" dirty="0">
                <a:solidFill>
                  <a:srgbClr val="0000FF"/>
                </a:solidFill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V="1">
              <a:off x="3131840" y="4445558"/>
              <a:ext cx="432048" cy="1012582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249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4" y="104244"/>
            <a:ext cx="885768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9.4.3 FCN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개선한 신경망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DeConvNet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U-net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DeepLabv3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FCN</a:t>
            </a:r>
            <a:r>
              <a:rPr lang="ko-KR" altLang="en-US" dirty="0" smtClean="0"/>
              <a:t>의 성공 이후 다양한 변형 신경망 등장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DeConvNet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오토인코더와</a:t>
            </a:r>
            <a:r>
              <a:rPr lang="en-US" altLang="ko-KR" dirty="0" smtClean="0"/>
              <a:t> FCN</a:t>
            </a:r>
            <a:r>
              <a:rPr lang="ko-KR" altLang="en-US" dirty="0" smtClean="0"/>
              <a:t>을 결합한 형태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인코더는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 샘플링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디코더는</a:t>
            </a:r>
            <a:r>
              <a:rPr lang="ko-KR" altLang="en-US" dirty="0" smtClean="0"/>
              <a:t> 업 샘플링 담당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FCN</a:t>
            </a:r>
            <a:r>
              <a:rPr lang="ko-KR" altLang="en-US" dirty="0" smtClean="0"/>
              <a:t>에 비해 학습이 훨씬 세련되고 성능도 우월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업 샘플링은 전치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적용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0" y="4077072"/>
            <a:ext cx="817155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2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8857679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9.4.3 FCN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개선한 신경망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DeConvNet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U-net, DeepLabv3+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U-net</a:t>
            </a:r>
          </a:p>
          <a:p>
            <a:pPr lvl="1"/>
            <a:r>
              <a:rPr lang="ko-KR" altLang="en-US" dirty="0" smtClean="0"/>
              <a:t>의료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분할을 목적으로 개발되어 지금은 자연영상에까지 널리 사용됨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신경망처럼 다운 샘플링과 업 샘플링을 수행함</a:t>
            </a:r>
            <a:endParaRPr lang="en-US" altLang="ko-KR" dirty="0"/>
          </a:p>
          <a:p>
            <a:pPr lvl="1"/>
            <a:r>
              <a:rPr lang="ko-KR" altLang="en-US" dirty="0" smtClean="0"/>
              <a:t>가장 특이한 점은 지름길 연결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특징 </a:t>
            </a:r>
            <a:r>
              <a:rPr lang="ko-KR" altLang="en-US" dirty="0" err="1" smtClean="0"/>
              <a:t>맵을</a:t>
            </a:r>
            <a:r>
              <a:rPr lang="ko-KR" altLang="en-US" dirty="0" smtClean="0"/>
              <a:t> 이어 붙이는 지름길 연결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708920"/>
            <a:ext cx="8309189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4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4" y="104244"/>
            <a:ext cx="8893175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9.4.3 FCN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개선한 신경망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DeConvNet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U-net, DeepLabv3+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DeepLabv3+</a:t>
            </a:r>
          </a:p>
          <a:p>
            <a:pPr lvl="1"/>
            <a:r>
              <a:rPr lang="ko-KR" altLang="en-US" dirty="0" smtClean="0"/>
              <a:t>인코더와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디코더에</a:t>
            </a:r>
            <a:r>
              <a:rPr lang="ko-KR" altLang="en-US" dirty="0" smtClean="0"/>
              <a:t> 기반한 신경망은 영상을 상당히 작게 축소했다가 복원하기 때문에 상세 내용 잃을 가능성 높음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DeepLabv3+</a:t>
            </a:r>
            <a:r>
              <a:rPr lang="ko-KR" altLang="en-US" dirty="0" smtClean="0"/>
              <a:t>는 팽창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이용하여 이런 단점을 누그러뜨림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54" y="2564904"/>
            <a:ext cx="6765855" cy="18002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30" y="4467418"/>
            <a:ext cx="8002526" cy="220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5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U-net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이용한 분할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Oxford IIIT Pet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활용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개와 고양이 품종 </a:t>
            </a:r>
            <a:r>
              <a:rPr lang="en-US" altLang="ko-KR" dirty="0" smtClean="0"/>
              <a:t>37</a:t>
            </a:r>
            <a:r>
              <a:rPr lang="ko-KR" altLang="en-US" dirty="0" smtClean="0"/>
              <a:t>개 포함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품종마다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여장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7,349</a:t>
            </a:r>
            <a:r>
              <a:rPr lang="ko-KR" altLang="en-US" dirty="0" smtClean="0"/>
              <a:t>장의 영상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영상마다</a:t>
            </a:r>
            <a:r>
              <a:rPr lang="ko-KR" altLang="en-US" dirty="0" smtClean="0"/>
              <a:t> 머리 검출을 위한 박스와 분할을 위한 레이블</a:t>
            </a:r>
            <a:r>
              <a:rPr lang="en-US" altLang="ko-KR" dirty="0" smtClean="0"/>
              <a:t>(</a:t>
            </a:r>
            <a:r>
              <a:rPr lang="ko-KR" altLang="en-US" dirty="0" smtClean="0"/>
              <a:t>여기서는 분할 레이블 사용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절차에 따라 폴더에 설치해야 실습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573016"/>
            <a:ext cx="811107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세부 문제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031530"/>
            <a:ext cx="8928992" cy="5472608"/>
          </a:xfrm>
        </p:spPr>
        <p:txBody>
          <a:bodyPr/>
          <a:lstStyle/>
          <a:p>
            <a:r>
              <a:rPr lang="ko-KR" altLang="en-US" dirty="0" smtClean="0"/>
              <a:t>분류</a:t>
            </a:r>
            <a:r>
              <a:rPr lang="en-US" altLang="ko-KR" baseline="-25000" dirty="0" smtClean="0"/>
              <a:t>classification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ko-KR" altLang="en-US" dirty="0" smtClean="0"/>
              <a:t>영상에 있는 물체의 부류를 알아내는 문제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보통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부류 확률 벡터를 출력</a:t>
            </a:r>
            <a:endParaRPr lang="en-US" altLang="ko-KR" dirty="0" smtClean="0"/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ko-KR" altLang="en-US" dirty="0" smtClean="0"/>
              <a:t>예</a:t>
            </a:r>
            <a:r>
              <a:rPr lang="en-US" altLang="ko-KR" dirty="0" smtClean="0"/>
              <a:t>) COCO </a:t>
            </a:r>
            <a:r>
              <a:rPr lang="ko-KR" altLang="en-US" dirty="0" err="1" smtClean="0"/>
              <a:t>데이터셋은</a:t>
            </a:r>
            <a:r>
              <a:rPr lang="ko-KR" altLang="en-US" dirty="0" smtClean="0"/>
              <a:t> 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자전거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자동차 등 </a:t>
            </a:r>
            <a:r>
              <a:rPr lang="en-US" altLang="ko-KR" dirty="0" smtClean="0"/>
              <a:t>80</a:t>
            </a:r>
            <a:r>
              <a:rPr lang="ko-KR" altLang="en-US" dirty="0" smtClean="0"/>
              <a:t>부류</a:t>
            </a:r>
            <a:endParaRPr lang="en-US" altLang="ko-KR" dirty="0" smtClean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ko-KR" altLang="en-US" dirty="0" smtClean="0"/>
              <a:t>내 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어린이 교통표지판과 같은 특정 </a:t>
            </a:r>
            <a:r>
              <a:rPr lang="ko-KR" altLang="en-US" dirty="0" smtClean="0"/>
              <a:t>물체 알아내는 사례 </a:t>
            </a:r>
            <a:r>
              <a:rPr lang="ko-KR" altLang="en-US" dirty="0" smtClean="0"/>
              <a:t>분류</a:t>
            </a:r>
            <a:r>
              <a:rPr lang="en-US" altLang="ko-KR" baseline="-25000" dirty="0" smtClean="0"/>
              <a:t>instance classification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고양이나 자전거처럼 물체 부류를 알아내는 범주 분류</a:t>
            </a:r>
            <a:r>
              <a:rPr lang="en-US" altLang="ko-KR" baseline="-25000" dirty="0" smtClean="0"/>
              <a:t>categorical classification</a:t>
            </a:r>
            <a:r>
              <a:rPr lang="ko-KR" altLang="en-US" baseline="-25000" dirty="0" smtClean="0"/>
              <a:t> </a:t>
            </a:r>
            <a:endParaRPr lang="en-US" altLang="ko-KR" baseline="-25000" dirty="0" smtClean="0"/>
          </a:p>
          <a:p>
            <a:r>
              <a:rPr lang="ko-KR" altLang="en-US" dirty="0" smtClean="0"/>
              <a:t>검출</a:t>
            </a:r>
            <a:r>
              <a:rPr lang="en-US" altLang="ko-KR" baseline="-25000" dirty="0" smtClean="0"/>
              <a:t>detection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영상에서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물체를 찾아 직사각형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박스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위치 표현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보통 부류 확률도 같이 출력함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보통 부류는 미리 정해져 있음</a:t>
            </a:r>
            <a:endParaRPr lang="en-US" altLang="ko-KR" dirty="0" smtClean="0"/>
          </a:p>
          <a:p>
            <a:r>
              <a:rPr lang="ko-KR" altLang="en-US" dirty="0" smtClean="0"/>
              <a:t>분할</a:t>
            </a:r>
            <a:r>
              <a:rPr lang="en-US" altLang="ko-KR" baseline="-25000" dirty="0" smtClean="0"/>
              <a:t>segmentation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물체가 점유하는 영역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집합을 지정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부류 확률도 같이 출력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분할</a:t>
            </a:r>
            <a:r>
              <a:rPr lang="en-US" altLang="ko-KR" baseline="-25000" dirty="0" smtClean="0"/>
              <a:t>semantic segmentation</a:t>
            </a:r>
            <a:r>
              <a:rPr lang="ko-KR" altLang="en-US" dirty="0" smtClean="0"/>
              <a:t>과 사례 분할</a:t>
            </a:r>
            <a:r>
              <a:rPr lang="en-US" altLang="ko-KR" baseline="-25000" dirty="0" smtClean="0"/>
              <a:t>instance segmentation</a:t>
            </a:r>
            <a:endParaRPr lang="en-US" altLang="ko-KR" baseline="-25000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7063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U-net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이용한 분할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01073" y="1052736"/>
            <a:ext cx="7948800" cy="5460947"/>
            <a:chOff x="601073" y="1052736"/>
            <a:chExt cx="7948800" cy="546094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1" y="1052736"/>
              <a:ext cx="7920880" cy="262374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073" y="3677358"/>
              <a:ext cx="7948800" cy="2836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5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U-net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이용한 분할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24744"/>
            <a:ext cx="6843803" cy="554461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735199" y="1040282"/>
            <a:ext cx="3431677" cy="355570"/>
            <a:chOff x="4788024" y="896267"/>
            <a:chExt cx="3431677" cy="355570"/>
          </a:xfrm>
        </p:grpSpPr>
        <p:sp>
          <p:nvSpPr>
            <p:cNvPr id="8" name="TextBox 7"/>
            <p:cNvSpPr txBox="1"/>
            <p:nvPr/>
          </p:nvSpPr>
          <p:spPr>
            <a:xfrm>
              <a:off x="5123357" y="896267"/>
              <a:ext cx="3096344" cy="35557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pPr marL="0" lvl="1"/>
              <a:r>
                <a:rPr lang="ko-KR" altLang="en-US" dirty="0" err="1" smtClean="0">
                  <a:solidFill>
                    <a:srgbClr val="0000FF"/>
                  </a:solidFill>
                </a:rPr>
                <a:t>데이터셋을</a:t>
              </a:r>
              <a:r>
                <a:rPr lang="ko-KR" altLang="en-US" dirty="0" smtClean="0">
                  <a:solidFill>
                    <a:srgbClr val="0000FF"/>
                  </a:solidFill>
                </a:rPr>
                <a:t> 읽어오는 클래스</a:t>
              </a:r>
              <a:endParaRPr lang="en-US" altLang="ko-KR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H="1">
              <a:off x="4788024" y="1052736"/>
              <a:ext cx="360040" cy="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681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U-net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이용한 분할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3527" y="1077807"/>
            <a:ext cx="8403352" cy="5663561"/>
            <a:chOff x="323527" y="908720"/>
            <a:chExt cx="8403352" cy="56635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08720"/>
              <a:ext cx="8403351" cy="212047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7" y="3029192"/>
              <a:ext cx="8395200" cy="3543089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4643674" y="993177"/>
            <a:ext cx="3456384" cy="355570"/>
            <a:chOff x="4643674" y="824090"/>
            <a:chExt cx="3456384" cy="355570"/>
          </a:xfrm>
        </p:grpSpPr>
        <p:sp>
          <p:nvSpPr>
            <p:cNvPr id="6" name="TextBox 5"/>
            <p:cNvSpPr txBox="1"/>
            <p:nvPr/>
          </p:nvSpPr>
          <p:spPr>
            <a:xfrm>
              <a:off x="5003714" y="824090"/>
              <a:ext cx="3096344" cy="35557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 lnSpcReduction="10000"/>
            </a:bodyPr>
            <a:lstStyle/>
            <a:p>
              <a:pPr marL="0" lvl="1"/>
              <a:r>
                <a:rPr lang="en-US" altLang="ko-KR" dirty="0" smtClean="0">
                  <a:solidFill>
                    <a:srgbClr val="0000FF"/>
                  </a:solidFill>
                </a:rPr>
                <a:t>U-net </a:t>
              </a:r>
              <a:r>
                <a:rPr lang="ko-KR" altLang="en-US" dirty="0" smtClean="0">
                  <a:solidFill>
                    <a:srgbClr val="0000FF"/>
                  </a:solidFill>
                </a:rPr>
                <a:t>모델을 만드는 클래스</a:t>
              </a:r>
              <a:endParaRPr lang="en-US" altLang="ko-KR" dirty="0">
                <a:solidFill>
                  <a:srgbClr val="0000FF"/>
                </a:solidFill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H="1">
              <a:off x="4643674" y="1001875"/>
              <a:ext cx="360040" cy="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75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U-net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이용한 분할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62" y="1124744"/>
            <a:ext cx="8120083" cy="500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U-net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이용한 분할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63054" y="949999"/>
            <a:ext cx="6165360" cy="5863377"/>
            <a:chOff x="963054" y="949999"/>
            <a:chExt cx="6165360" cy="58633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600" y="949999"/>
              <a:ext cx="6156814" cy="197120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3054" y="2869688"/>
              <a:ext cx="6156000" cy="3943688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3851920" y="2101472"/>
            <a:ext cx="4464496" cy="2096624"/>
            <a:chOff x="3851920" y="2101472"/>
            <a:chExt cx="4464496" cy="2096624"/>
          </a:xfrm>
        </p:grpSpPr>
        <p:sp>
          <p:nvSpPr>
            <p:cNvPr id="6" name="TextBox 5"/>
            <p:cNvSpPr txBox="1"/>
            <p:nvPr/>
          </p:nvSpPr>
          <p:spPr>
            <a:xfrm>
              <a:off x="5220072" y="2101472"/>
              <a:ext cx="3096344" cy="70828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체크포인트 기능을 이용하여</a:t>
              </a:r>
              <a:endParaRPr lang="en-US" altLang="ko-KR" sz="1600" dirty="0" smtClean="0">
                <a:solidFill>
                  <a:srgbClr val="0000FF"/>
                </a:solidFill>
              </a:endParaRPr>
            </a:p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학습 도중에 모델을 저장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H="1">
              <a:off x="3851920" y="2455616"/>
              <a:ext cx="1350246" cy="1742480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6156176" y="3262786"/>
            <a:ext cx="3096344" cy="955750"/>
            <a:chOff x="6156176" y="3262786"/>
            <a:chExt cx="3096344" cy="955750"/>
          </a:xfrm>
        </p:grpSpPr>
        <p:sp>
          <p:nvSpPr>
            <p:cNvPr id="10" name="TextBox 9"/>
            <p:cNvSpPr txBox="1"/>
            <p:nvPr/>
          </p:nvSpPr>
          <p:spPr>
            <a:xfrm>
              <a:off x="6156176" y="3262786"/>
              <a:ext cx="3096344" cy="69381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학습 도중에 발생한</a:t>
              </a:r>
              <a:endParaRPr lang="en-US" altLang="ko-KR" sz="1600" dirty="0" smtClean="0">
                <a:solidFill>
                  <a:srgbClr val="0000FF"/>
                </a:solidFill>
              </a:endParaRPr>
            </a:p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가장 높은 성능의 모델만 기록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H="1">
              <a:off x="6300192" y="3861048"/>
              <a:ext cx="360040" cy="357488"/>
            </a:xfrm>
            <a:prstGeom prst="straightConnector1">
              <a:avLst/>
            </a:prstGeom>
            <a:ln w="158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034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 실습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U-net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이용한 분할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88840"/>
            <a:ext cx="7960853" cy="2399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5656" y="1606091"/>
            <a:ext cx="1152128" cy="3827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600" dirty="0" smtClean="0">
                <a:solidFill>
                  <a:srgbClr val="0000FF"/>
                </a:solidFill>
              </a:rPr>
              <a:t>입력 영상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68050" y="1606090"/>
            <a:ext cx="648072" cy="3827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600" dirty="0" smtClean="0">
                <a:solidFill>
                  <a:srgbClr val="0000FF"/>
                </a:solidFill>
              </a:rPr>
              <a:t>참값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0312" y="2636912"/>
            <a:ext cx="648072" cy="3827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600" dirty="0" err="1" smtClean="0">
                <a:solidFill>
                  <a:srgbClr val="0000FF"/>
                </a:solidFill>
              </a:rPr>
              <a:t>예측값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8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9.4.5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라이브러리를 이용한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pixellib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</a:t>
            </a:r>
            <a:r>
              <a:rPr lang="en-US" altLang="ko-KR" dirty="0" smtClean="0"/>
              <a:t> </a:t>
            </a:r>
            <a:r>
              <a:rPr lang="ko-KR" altLang="en-US" dirty="0" smtClean="0"/>
              <a:t>분할과 사례 분할을 지원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의미 분할은 </a:t>
            </a:r>
            <a:r>
              <a:rPr lang="en-US" altLang="ko-KR" dirty="0" smtClean="0"/>
              <a:t>DeepLabv3+</a:t>
            </a:r>
            <a:r>
              <a:rPr lang="ko-KR" altLang="en-US" dirty="0" smtClean="0"/>
              <a:t>로 구현</a:t>
            </a:r>
            <a:r>
              <a:rPr lang="en-US" altLang="ko-KR" dirty="0" smtClean="0"/>
              <a:t>. 20</a:t>
            </a:r>
            <a:r>
              <a:rPr lang="ko-KR" altLang="en-US" dirty="0" smtClean="0"/>
              <a:t>부류를 지원하는 </a:t>
            </a:r>
            <a:r>
              <a:rPr lang="en-US" altLang="ko-KR" dirty="0" smtClean="0"/>
              <a:t>PASCAL VOC </a:t>
            </a:r>
            <a:r>
              <a:rPr lang="ko-KR" altLang="en-US" dirty="0" smtClean="0"/>
              <a:t>버전과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부류를 지원하는 </a:t>
            </a:r>
            <a:r>
              <a:rPr lang="en-US" altLang="ko-KR" dirty="0" smtClean="0"/>
              <a:t>Ade20K </a:t>
            </a:r>
            <a:r>
              <a:rPr lang="ko-KR" altLang="en-US" dirty="0" smtClean="0"/>
              <a:t>버전 제공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사례 분할은 </a:t>
            </a:r>
            <a:r>
              <a:rPr lang="en-US" altLang="ko-KR" dirty="0" smtClean="0"/>
              <a:t>mask RCNN</a:t>
            </a:r>
            <a:r>
              <a:rPr lang="ko-KR" altLang="en-US" dirty="0" smtClean="0"/>
              <a:t>으로 구현</a:t>
            </a:r>
            <a:r>
              <a:rPr lang="en-US" altLang="ko-KR" dirty="0" smtClean="0"/>
              <a:t>. COCO </a:t>
            </a:r>
            <a:r>
              <a:rPr lang="ko-KR" altLang="en-US" dirty="0" smtClean="0"/>
              <a:t>데이터셋으로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다양한 기능 제공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정지 영상 버전과 비디오 버전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분할 결과를 디스플레이하는 여러 방식과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저장 기능 등을 제공하여 적은 행으로 쉽게 프로그래밍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56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9.4.5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라이브러리를 이용한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의미 분할 프로그래밍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정지 영상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1556792"/>
            <a:ext cx="7545881" cy="4896544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767612" y="4581128"/>
            <a:ext cx="2232248" cy="720080"/>
            <a:chOff x="5767612" y="4581128"/>
            <a:chExt cx="2232248" cy="720080"/>
          </a:xfrm>
        </p:grpSpPr>
        <p:cxnSp>
          <p:nvCxnSpPr>
            <p:cNvPr id="5" name="직선 화살표 연결선 4"/>
            <p:cNvCxnSpPr/>
            <p:nvPr/>
          </p:nvCxnSpPr>
          <p:spPr>
            <a:xfrm flipV="1">
              <a:off x="6300192" y="4581128"/>
              <a:ext cx="0" cy="28803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767612" y="4869160"/>
              <a:ext cx="2232248" cy="43204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영상에 겹쳐 표시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8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9.4.5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라이브러리를 이용한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4" y="1276936"/>
            <a:ext cx="8567820" cy="2024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95936" y="908721"/>
            <a:ext cx="1440160" cy="3827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600" dirty="0" smtClean="0">
                <a:solidFill>
                  <a:srgbClr val="0000FF"/>
                </a:solidFill>
              </a:rPr>
              <a:t>영역만 표시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56176" y="908720"/>
            <a:ext cx="2520280" cy="3827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600" dirty="0" smtClean="0">
                <a:solidFill>
                  <a:srgbClr val="0000FF"/>
                </a:solidFill>
              </a:rPr>
              <a:t>영역을 영상에 겹쳐 표시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3457" y="3265420"/>
            <a:ext cx="2232248" cy="64102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600" dirty="0" smtClean="0">
                <a:solidFill>
                  <a:srgbClr val="0000FF"/>
                </a:solidFill>
              </a:rPr>
              <a:t>의미 분할이라 사람을 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pPr marL="0" lvl="1"/>
            <a:r>
              <a:rPr lang="ko-KR" altLang="en-US" sz="1600" dirty="0" smtClean="0">
                <a:solidFill>
                  <a:srgbClr val="0000FF"/>
                </a:solidFill>
              </a:rPr>
              <a:t>서로 구별하지 않음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4129049" y="2692513"/>
            <a:ext cx="226927" cy="60895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336156"/>
            <a:ext cx="7366379" cy="22038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3568" y="3995339"/>
            <a:ext cx="2232248" cy="34178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600" dirty="0" smtClean="0">
                <a:solidFill>
                  <a:srgbClr val="0000FF"/>
                </a:solidFill>
              </a:rPr>
              <a:t>분할 결과의 상세 내용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9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9.4.5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라이브러리를 이용한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의미 분할 프로그래밍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비디오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177371" cy="424580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355976" y="3140968"/>
            <a:ext cx="1796238" cy="1152128"/>
            <a:chOff x="4355976" y="3068960"/>
            <a:chExt cx="1796238" cy="1152128"/>
          </a:xfrm>
        </p:grpSpPr>
        <p:sp>
          <p:nvSpPr>
            <p:cNvPr id="6" name="TextBox 5"/>
            <p:cNvSpPr txBox="1"/>
            <p:nvPr/>
          </p:nvSpPr>
          <p:spPr>
            <a:xfrm>
              <a:off x="4355976" y="3068960"/>
              <a:ext cx="1796238" cy="43204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영상에 겹쳐 표시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>
              <a:off x="4613456" y="3471633"/>
              <a:ext cx="318584" cy="74945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6152214" y="3140968"/>
            <a:ext cx="1948178" cy="1152128"/>
            <a:chOff x="6152214" y="3068960"/>
            <a:chExt cx="1948178" cy="1152128"/>
          </a:xfrm>
        </p:grpSpPr>
        <p:sp>
          <p:nvSpPr>
            <p:cNvPr id="9" name="TextBox 8"/>
            <p:cNvSpPr txBox="1"/>
            <p:nvPr/>
          </p:nvSpPr>
          <p:spPr>
            <a:xfrm>
              <a:off x="6152214" y="3068960"/>
              <a:ext cx="1948178" cy="43204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초당 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2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프레임 저장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6409694" y="3471633"/>
              <a:ext cx="318584" cy="749455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2483768" y="4795817"/>
            <a:ext cx="3096344" cy="577399"/>
            <a:chOff x="2483768" y="4795817"/>
            <a:chExt cx="3096344" cy="577399"/>
          </a:xfrm>
        </p:grpSpPr>
        <p:sp>
          <p:nvSpPr>
            <p:cNvPr id="11" name="TextBox 10"/>
            <p:cNvSpPr txBox="1"/>
            <p:nvPr/>
          </p:nvSpPr>
          <p:spPr>
            <a:xfrm>
              <a:off x="2483768" y="4941168"/>
              <a:ext cx="3096344" cy="43204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분할 결과를 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mp4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파일</a:t>
              </a:r>
              <a:r>
                <a:rPr lang="ko-KR" altLang="en-US" sz="1600" dirty="0">
                  <a:solidFill>
                    <a:srgbClr val="0000FF"/>
                  </a:solidFill>
                </a:rPr>
                <a:t>에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 저장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2915816" y="4795817"/>
              <a:ext cx="0" cy="217359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5212187" y="4795817"/>
            <a:ext cx="2752074" cy="937439"/>
            <a:chOff x="5212187" y="4795817"/>
            <a:chExt cx="2752074" cy="937439"/>
          </a:xfrm>
        </p:grpSpPr>
        <p:sp>
          <p:nvSpPr>
            <p:cNvPr id="16" name="TextBox 15"/>
            <p:cNvSpPr txBox="1"/>
            <p:nvPr/>
          </p:nvSpPr>
          <p:spPr>
            <a:xfrm>
              <a:off x="5212187" y="5301208"/>
              <a:ext cx="2752074" cy="43204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윈도우에 실시간 디스플레이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H="1" flipV="1">
              <a:off x="5364088" y="4795817"/>
              <a:ext cx="360040" cy="57473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22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인식의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세부 문제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추적</a:t>
            </a:r>
            <a:r>
              <a:rPr lang="en-US" altLang="ko-KR" baseline="-25000" dirty="0" smtClean="0"/>
              <a:t>tracking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비디오에 나타난 물체의 이동 궤적을 표시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시각 물체 추적</a:t>
            </a:r>
            <a:r>
              <a:rPr lang="en-US" altLang="ko-KR" baseline="-25000" dirty="0" smtClean="0"/>
              <a:t>VOT; Visual</a:t>
            </a:r>
            <a:r>
              <a:rPr lang="ko-KR" altLang="en-US" baseline="-25000" dirty="0" smtClean="0"/>
              <a:t> </a:t>
            </a:r>
            <a:r>
              <a:rPr lang="en-US" altLang="ko-KR" baseline="-25000" dirty="0" smtClean="0"/>
              <a:t>Object</a:t>
            </a:r>
            <a:r>
              <a:rPr lang="ko-KR" altLang="en-US" baseline="-25000" dirty="0" smtClean="0"/>
              <a:t> </a:t>
            </a:r>
            <a:r>
              <a:rPr lang="en-US" altLang="ko-KR" baseline="-25000" dirty="0" smtClean="0"/>
              <a:t>Tracking</a:t>
            </a:r>
            <a:r>
              <a:rPr lang="ko-KR" altLang="en-US" dirty="0" smtClean="0"/>
              <a:t>과 다중 물체 추적</a:t>
            </a:r>
            <a:r>
              <a:rPr lang="en-US" altLang="ko-KR" baseline="-25000" dirty="0" smtClean="0"/>
              <a:t>MOT; Multiple Object Tracking</a:t>
            </a:r>
            <a:endParaRPr lang="en-US" altLang="ko-KR" baseline="-25000" dirty="0"/>
          </a:p>
          <a:p>
            <a:r>
              <a:rPr lang="ko-KR" altLang="en-US" dirty="0" smtClean="0"/>
              <a:t>행동 분류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물체가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수행하는 행동의 종류를 알아내는 문제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현재는 사람의 행동을 몇 가지로 분류하는 수준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96924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9.4.5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라이브러리를 이용한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96752"/>
            <a:ext cx="5410955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9.4.5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라이브러리를 이용한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사례 분할 프로그래밍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정지 영상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23" y="1628256"/>
            <a:ext cx="8205538" cy="424955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788024" y="3328028"/>
            <a:ext cx="3376388" cy="749044"/>
            <a:chOff x="4788024" y="3328028"/>
            <a:chExt cx="3376388" cy="749044"/>
          </a:xfrm>
        </p:grpSpPr>
        <p:cxnSp>
          <p:nvCxnSpPr>
            <p:cNvPr id="14" name="직선 화살표 연결선 13"/>
            <p:cNvCxnSpPr/>
            <p:nvPr/>
          </p:nvCxnSpPr>
          <p:spPr>
            <a:xfrm>
              <a:off x="6300192" y="3753035"/>
              <a:ext cx="0" cy="324037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788024" y="3328028"/>
              <a:ext cx="3376388" cy="43204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영역에 박스 씌우고 부류 확률 표시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29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9.4.5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라이브러리를 이용한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43258"/>
            <a:ext cx="7272808" cy="513074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283968" y="4715788"/>
            <a:ext cx="3672408" cy="1881564"/>
            <a:chOff x="4283968" y="4715788"/>
            <a:chExt cx="3672408" cy="1881564"/>
          </a:xfrm>
        </p:grpSpPr>
        <p:sp>
          <p:nvSpPr>
            <p:cNvPr id="5" name="TextBox 4"/>
            <p:cNvSpPr txBox="1"/>
            <p:nvPr/>
          </p:nvSpPr>
          <p:spPr>
            <a:xfrm>
              <a:off x="4788024" y="6183483"/>
              <a:ext cx="3168352" cy="41386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사례 분할이라 사람을 서로 구별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 flipV="1">
              <a:off x="4283968" y="5301208"/>
              <a:ext cx="766576" cy="918324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H="1" flipV="1">
              <a:off x="4788024" y="4715788"/>
              <a:ext cx="265190" cy="149426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5940152" y="2636912"/>
            <a:ext cx="3024336" cy="41386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600" dirty="0" smtClean="0">
                <a:solidFill>
                  <a:srgbClr val="0000FF"/>
                </a:solidFill>
              </a:rPr>
              <a:t>이 영역은 </a:t>
            </a:r>
            <a:r>
              <a:rPr lang="en-US" altLang="ko-KR" sz="1600" dirty="0" smtClean="0">
                <a:solidFill>
                  <a:srgbClr val="0000FF"/>
                </a:solidFill>
              </a:rPr>
              <a:t>0.86 </a:t>
            </a:r>
            <a:r>
              <a:rPr lang="ko-KR" altLang="en-US" sz="1600" dirty="0" smtClean="0">
                <a:solidFill>
                  <a:srgbClr val="0000FF"/>
                </a:solidFill>
              </a:rPr>
              <a:t>확률로 </a:t>
            </a:r>
            <a:r>
              <a:rPr lang="en-US" altLang="ko-KR" sz="1600" dirty="0" smtClean="0">
                <a:solidFill>
                  <a:srgbClr val="0000FF"/>
                </a:solidFill>
              </a:rPr>
              <a:t>car </a:t>
            </a:r>
            <a:r>
              <a:rPr lang="ko-KR" altLang="en-US" sz="1600" dirty="0" smtClean="0">
                <a:solidFill>
                  <a:srgbClr val="0000FF"/>
                </a:solidFill>
              </a:rPr>
              <a:t>부류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4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58758"/>
            <a:ext cx="8180893" cy="45075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9.4.5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라이브러리를 이용한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사례 분할 프로그래밍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비디오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4499992" y="3259886"/>
            <a:ext cx="3376388" cy="1033210"/>
            <a:chOff x="4499992" y="3259886"/>
            <a:chExt cx="3376388" cy="1033210"/>
          </a:xfrm>
        </p:grpSpPr>
        <p:cxnSp>
          <p:nvCxnSpPr>
            <p:cNvPr id="14" name="직선 화살표 연결선 13"/>
            <p:cNvCxnSpPr/>
            <p:nvPr/>
          </p:nvCxnSpPr>
          <p:spPr>
            <a:xfrm>
              <a:off x="6516216" y="3691934"/>
              <a:ext cx="0" cy="60116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499992" y="3259886"/>
              <a:ext cx="3376388" cy="432048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en-US" altLang="ko-KR" sz="1600" dirty="0">
                  <a:solidFill>
                    <a:srgbClr val="0000FF"/>
                  </a:solidFill>
                </a:rPr>
                <a:t>p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erson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과 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book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부류를 분할하라는 지시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54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9.4.5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라이브러리를 이용한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80728"/>
            <a:ext cx="6276924" cy="504056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627784" y="3429000"/>
            <a:ext cx="5688632" cy="3087254"/>
            <a:chOff x="2627784" y="3429000"/>
            <a:chExt cx="5688632" cy="3087254"/>
          </a:xfrm>
        </p:grpSpPr>
        <p:sp>
          <p:nvSpPr>
            <p:cNvPr id="9" name="TextBox 8"/>
            <p:cNvSpPr txBox="1"/>
            <p:nvPr/>
          </p:nvSpPr>
          <p:spPr>
            <a:xfrm>
              <a:off x="5148064" y="6102385"/>
              <a:ext cx="3168352" cy="41386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en-US" altLang="ko-KR" sz="1600" dirty="0">
                  <a:solidFill>
                    <a:srgbClr val="0000FF"/>
                  </a:solidFill>
                </a:rPr>
                <a:t>p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erson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과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 book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을 사례 분할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H="1" flipV="1">
              <a:off x="5436096" y="5229200"/>
              <a:ext cx="1149480" cy="87318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 flipH="1" flipV="1">
              <a:off x="5940152" y="3429000"/>
              <a:ext cx="652852" cy="269141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H="1" flipV="1">
              <a:off x="2627784" y="5229200"/>
              <a:ext cx="3950363" cy="88148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3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9.4.5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pixellib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라이브러리를 이용한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프로그래밍 추상화 수준에 대한 토론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pixellib</a:t>
            </a:r>
            <a:r>
              <a:rPr lang="ko-KR" altLang="en-US" dirty="0" smtClean="0"/>
              <a:t>은 추상화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수준이 높아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여 행의 코드로 분할 결과를 얻을 수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개발자는 여러 편리한 기능을 제공할 수 있게 클래스와 함수 설계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COCO </a:t>
            </a:r>
            <a:r>
              <a:rPr lang="ko-KR" altLang="en-US" dirty="0" smtClean="0"/>
              <a:t>데이터셋으로 학습했기 때문에 </a:t>
            </a:r>
            <a:r>
              <a:rPr lang="en-US" altLang="ko-KR" dirty="0" smtClean="0"/>
              <a:t>COCO</a:t>
            </a:r>
            <a:r>
              <a:rPr lang="ko-KR" altLang="en-US" dirty="0" smtClean="0"/>
              <a:t>에 없는 부류는 처리할 수 없는 한계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err="1" smtClean="0"/>
              <a:t>pixellib</a:t>
            </a:r>
            <a:r>
              <a:rPr lang="ko-KR" altLang="en-US" dirty="0" smtClean="0"/>
              <a:t>은 자체 데이터셋으로 </a:t>
            </a:r>
            <a:r>
              <a:rPr lang="ko-KR" altLang="en-US" dirty="0" err="1" smtClean="0"/>
              <a:t>재학습하는</a:t>
            </a:r>
            <a:r>
              <a:rPr lang="ko-KR" altLang="en-US" dirty="0" smtClean="0"/>
              <a:t> 기능 제공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모델 구조나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매개변수를 자유자재로 조정하는데 한계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9-4]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U-net</a:t>
            </a:r>
            <a:r>
              <a:rPr lang="ko-KR" altLang="en-US" dirty="0"/>
              <a:t> </a:t>
            </a:r>
            <a:r>
              <a:rPr lang="ko-KR" altLang="en-US" dirty="0" smtClean="0"/>
              <a:t>구현은 프로그램이 길지만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모델이나 </a:t>
            </a:r>
            <a:r>
              <a:rPr lang="ko-KR" altLang="en-US" dirty="0" err="1" smtClean="0"/>
              <a:t>하이퍼</a:t>
            </a:r>
            <a:r>
              <a:rPr lang="ko-KR" altLang="en-US" dirty="0" smtClean="0"/>
              <a:t> 매개변수를 자유자재로 조절하여 맞춤 모델 제작할 수 있는 장점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1069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 [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비전 에이전트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8]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배경을 내 맘대로 바꾸기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비전 에이전트 제작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pixellib</a:t>
            </a:r>
            <a:r>
              <a:rPr lang="ko-KR" altLang="en-US" dirty="0" smtClean="0"/>
              <a:t>은 분할된 물체 영역만 남기고 나머지를 배경으로 간주하여 원하는 처리를 할 수 있는 기능을 제공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 기능을 이용하여 배경을 흐릿하게 하거나 색을 바꾸는 등의 기능을 구현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6-7]</a:t>
            </a:r>
            <a:r>
              <a:rPr lang="ko-KR" altLang="en-US" dirty="0" smtClean="0"/>
              <a:t>의 특수 효과를 적용하는 비전 에이전트를 수정하여 재활용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6280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 [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비전 에이전트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8]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배경을 내 맘대로 바꾸기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15616" y="980728"/>
            <a:ext cx="6552728" cy="5585416"/>
            <a:chOff x="1115616" y="980728"/>
            <a:chExt cx="6552728" cy="558541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5616" y="980728"/>
              <a:ext cx="6552728" cy="517679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616" y="6157519"/>
              <a:ext cx="6544800" cy="40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 [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비전 에이전트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8]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배경을 내 맘대로 바꾸기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08720"/>
            <a:ext cx="5544616" cy="574216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652120" y="2440054"/>
            <a:ext cx="3168352" cy="738738"/>
            <a:chOff x="5652120" y="2440054"/>
            <a:chExt cx="3168352" cy="738738"/>
          </a:xfrm>
        </p:grpSpPr>
        <p:sp>
          <p:nvSpPr>
            <p:cNvPr id="6" name="TextBox 5"/>
            <p:cNvSpPr txBox="1"/>
            <p:nvPr/>
          </p:nvSpPr>
          <p:spPr>
            <a:xfrm>
              <a:off x="5652120" y="2440054"/>
              <a:ext cx="3168352" cy="41386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en-US" altLang="ko-KR" sz="1600" dirty="0" smtClean="0">
                  <a:solidFill>
                    <a:srgbClr val="0000FF"/>
                  </a:solidFill>
                </a:rPr>
                <a:t>person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이외를 배경으로 간주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H="1">
              <a:off x="6372200" y="2819739"/>
              <a:ext cx="1" cy="359053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5508104" y="3432818"/>
            <a:ext cx="2088232" cy="1274147"/>
            <a:chOff x="5508104" y="3432818"/>
            <a:chExt cx="2088232" cy="1274147"/>
          </a:xfrm>
        </p:grpSpPr>
        <p:sp>
          <p:nvSpPr>
            <p:cNvPr id="10" name="TextBox 9"/>
            <p:cNvSpPr txBox="1"/>
            <p:nvPr/>
          </p:nvSpPr>
          <p:spPr>
            <a:xfrm>
              <a:off x="6300192" y="4293096"/>
              <a:ext cx="1296144" cy="413869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흐릿한 정도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11" name="직선 화살표 연결선 10"/>
            <p:cNvCxnSpPr>
              <a:stCxn id="10" idx="1"/>
            </p:cNvCxnSpPr>
            <p:nvPr/>
          </p:nvCxnSpPr>
          <p:spPr>
            <a:xfrm flipH="1" flipV="1">
              <a:off x="5508104" y="3815150"/>
              <a:ext cx="792088" cy="684881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 flipV="1">
              <a:off x="5652120" y="3432818"/>
              <a:ext cx="663584" cy="1067212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H="1" flipV="1">
              <a:off x="5868144" y="4293096"/>
              <a:ext cx="438335" cy="216026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452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9.5 [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비전 에이전트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8]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배경을 내 맘대로 바꾸기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10106" y="1081851"/>
            <a:ext cx="7195435" cy="2851205"/>
            <a:chOff x="810106" y="908720"/>
            <a:chExt cx="7195435" cy="28512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7584" y="908720"/>
              <a:ext cx="7169411" cy="179235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106" y="2699005"/>
              <a:ext cx="7195435" cy="1060920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26" y="4029044"/>
            <a:ext cx="5283750" cy="27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9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방법론의 공진화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컴퓨터 비전은 </a:t>
            </a:r>
            <a:r>
              <a:rPr lang="ko-KR" altLang="en-US" dirty="0" err="1" smtClean="0"/>
              <a:t>데이터셋의</a:t>
            </a:r>
            <a:r>
              <a:rPr lang="ko-KR" altLang="en-US" dirty="0" smtClean="0"/>
              <a:t> 발전에 힘입어 혁신을 이룸</a:t>
            </a:r>
            <a:endParaRPr lang="en-US" altLang="ko-KR" baseline="-25000" dirty="0" smtClean="0"/>
          </a:p>
          <a:p>
            <a:pPr lvl="1"/>
            <a:r>
              <a:rPr lang="ko-KR" altLang="en-US" dirty="0" smtClean="0"/>
              <a:t>예전에 </a:t>
            </a:r>
            <a:r>
              <a:rPr lang="en-US" altLang="ko-KR" dirty="0" smtClean="0"/>
              <a:t>MNIST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CIFAR-10</a:t>
            </a:r>
            <a:r>
              <a:rPr lang="ko-KR" altLang="en-US" dirty="0" smtClean="0"/>
              <a:t>은 </a:t>
            </a:r>
            <a:r>
              <a:rPr lang="ko-KR" altLang="en-US" dirty="0" smtClean="0"/>
              <a:t>꽤 </a:t>
            </a:r>
            <a:r>
              <a:rPr lang="ko-KR" altLang="en-US" dirty="0" smtClean="0"/>
              <a:t>어려운 </a:t>
            </a:r>
            <a:r>
              <a:rPr lang="ko-KR" altLang="en-US" dirty="0" err="1" smtClean="0"/>
              <a:t>데이터셋이었는데</a:t>
            </a:r>
            <a:r>
              <a:rPr lang="ko-KR" altLang="en-US" dirty="0" smtClean="0"/>
              <a:t> 지금은 </a:t>
            </a:r>
            <a:r>
              <a:rPr lang="ko-KR" altLang="en-US" dirty="0" smtClean="0"/>
              <a:t>장난감 수준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ImageNet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발전에 결정적인 공헌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err="1" smtClean="0"/>
              <a:t>데이터셋</a:t>
            </a:r>
            <a:r>
              <a:rPr lang="ko-KR" altLang="en-US" dirty="0" smtClean="0"/>
              <a:t> 소개 문헌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46383"/>
            <a:ext cx="5544616" cy="419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86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9.6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사람 인식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사람 인식은 가장 많은 관심과 연구 진행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 분석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스포츠 등 응용이 무궁무진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스마트 기기 로그인 등 상용화 시스템 등장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67" y="2636912"/>
            <a:ext cx="838105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사람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얼굴 인식은 사람 인식 중에서 가장 많이 연구된 분야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고전 방법에서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가장 성공적인 고유 얼굴</a:t>
            </a:r>
            <a:r>
              <a:rPr lang="en-US" altLang="ko-KR" baseline="-25000" dirty="0" err="1" smtClean="0"/>
              <a:t>eigen</a:t>
            </a:r>
            <a:r>
              <a:rPr lang="en-US" altLang="ko-KR" baseline="-25000" dirty="0" smtClean="0"/>
              <a:t> face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얼굴 영상에 주성분 분석을 적용하여 차원을 줄인 다음 매칭 알고리즘으로 인식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당시에는 획기적 진전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정면 얼굴에 적용할 수 있는 한계</a:t>
            </a:r>
            <a:r>
              <a:rPr lang="en-US" altLang="ko-KR" dirty="0" smtClean="0"/>
              <a:t>(LFW </a:t>
            </a:r>
            <a:r>
              <a:rPr lang="ko-KR" altLang="en-US" dirty="0" smtClean="0"/>
              <a:t>데이터셋에서 </a:t>
            </a:r>
            <a:r>
              <a:rPr lang="ko-KR" altLang="en-US" dirty="0" err="1" smtClean="0"/>
              <a:t>정확률</a:t>
            </a:r>
            <a:r>
              <a:rPr lang="ko-KR" altLang="en-US" dirty="0" smtClean="0"/>
              <a:t> </a:t>
            </a:r>
            <a:r>
              <a:rPr lang="en-US" altLang="ko-KR" dirty="0" smtClean="0"/>
              <a:t>95%, </a:t>
            </a:r>
            <a:r>
              <a:rPr lang="ko-KR" altLang="en-US" dirty="0" smtClean="0"/>
              <a:t>그 이상 돌파 못함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 시대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 err="1" smtClean="0"/>
              <a:t>AlexNet</a:t>
            </a:r>
            <a:r>
              <a:rPr lang="ko-KR" altLang="en-US" dirty="0"/>
              <a:t>을 </a:t>
            </a:r>
            <a:r>
              <a:rPr lang="ko-KR" altLang="en-US" dirty="0" err="1"/>
              <a:t>백본으로</a:t>
            </a:r>
            <a:r>
              <a:rPr lang="ko-KR" altLang="en-US" dirty="0"/>
              <a:t> 사용한 </a:t>
            </a:r>
            <a:r>
              <a:rPr lang="en-US" altLang="ko-KR" dirty="0" err="1"/>
              <a:t>DeepFace</a:t>
            </a:r>
            <a:r>
              <a:rPr lang="ko-KR" altLang="en-US" dirty="0"/>
              <a:t>는 </a:t>
            </a:r>
            <a:r>
              <a:rPr lang="en-US" altLang="ko-KR" dirty="0"/>
              <a:t>LFW</a:t>
            </a:r>
            <a:r>
              <a:rPr lang="ko-KR" altLang="en-US" dirty="0"/>
              <a:t>에서 </a:t>
            </a:r>
            <a:r>
              <a:rPr lang="en-US" altLang="ko-KR" dirty="0"/>
              <a:t>97.35% </a:t>
            </a:r>
            <a:r>
              <a:rPr lang="ko-KR" altLang="en-US" dirty="0"/>
              <a:t>달성하여 사람 수준에 근접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이후 </a:t>
            </a:r>
            <a:r>
              <a:rPr lang="en-US" altLang="ko-KR" dirty="0" err="1"/>
              <a:t>VGGNet</a:t>
            </a:r>
            <a:r>
              <a:rPr lang="ko-KR" altLang="en-US" dirty="0"/>
              <a:t>을 </a:t>
            </a:r>
            <a:r>
              <a:rPr lang="ko-KR" altLang="en-US" dirty="0" err="1"/>
              <a:t>백본으로</a:t>
            </a:r>
            <a:r>
              <a:rPr lang="ko-KR" altLang="en-US" dirty="0"/>
              <a:t> 사용한 </a:t>
            </a:r>
            <a:r>
              <a:rPr lang="en-US" altLang="ko-KR" dirty="0" err="1"/>
              <a:t>VGGFace</a:t>
            </a:r>
            <a:r>
              <a:rPr lang="en-US" altLang="ko-KR" dirty="0"/>
              <a:t>, </a:t>
            </a:r>
            <a:r>
              <a:rPr lang="en-US" altLang="ko-KR" dirty="0" err="1"/>
              <a:t>GoogLeNet</a:t>
            </a:r>
            <a:r>
              <a:rPr lang="ko-KR" altLang="en-US" dirty="0"/>
              <a:t>을 사용한 </a:t>
            </a:r>
            <a:r>
              <a:rPr lang="en-US" altLang="ko-KR" dirty="0" err="1"/>
              <a:t>FaceNet</a:t>
            </a:r>
            <a:r>
              <a:rPr lang="en-US" altLang="ko-KR" dirty="0"/>
              <a:t>, </a:t>
            </a:r>
            <a:r>
              <a:rPr lang="en-US" altLang="ko-KR" dirty="0" err="1"/>
              <a:t>Resnet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사용한 </a:t>
            </a:r>
            <a:r>
              <a:rPr lang="en-US" altLang="ko-KR" dirty="0" err="1"/>
              <a:t>SphereFace</a:t>
            </a:r>
            <a:r>
              <a:rPr lang="en-US" altLang="ko-KR" dirty="0"/>
              <a:t> </a:t>
            </a:r>
            <a:r>
              <a:rPr lang="ko-KR" altLang="en-US" dirty="0"/>
              <a:t>등이 </a:t>
            </a:r>
            <a:r>
              <a:rPr lang="en-US" altLang="ko-KR" dirty="0"/>
              <a:t>99.8% </a:t>
            </a:r>
            <a:r>
              <a:rPr lang="ko-KR" altLang="en-US" dirty="0"/>
              <a:t>달성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5299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사람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785671" cy="5472608"/>
          </a:xfrm>
        </p:spPr>
        <p:txBody>
          <a:bodyPr/>
          <a:lstStyle/>
          <a:p>
            <a:r>
              <a:rPr lang="ko-KR" altLang="en-US" dirty="0" smtClean="0"/>
              <a:t>얼굴 확인</a:t>
            </a:r>
            <a:r>
              <a:rPr lang="en-US" altLang="ko-KR" baseline="-25000" dirty="0" smtClean="0"/>
              <a:t>face verification</a:t>
            </a:r>
            <a:r>
              <a:rPr lang="ko-KR" altLang="en-US" dirty="0" smtClean="0"/>
              <a:t>과 얼굴 식별</a:t>
            </a:r>
            <a:r>
              <a:rPr lang="en-US" altLang="ko-KR" baseline="-25000" dirty="0" smtClean="0"/>
              <a:t>face identification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얼굴 확인은 두 장의 얼굴이 동일인인지 확인하는 문제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공항 </a:t>
            </a:r>
            <a:r>
              <a:rPr lang="ko-KR" altLang="en-US" dirty="0" smtClean="0"/>
              <a:t>여권 검사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얼굴 식별은 입력 영상을 등록된 영상과 매칭하여 누구인지 알아내는 문제</a:t>
            </a:r>
            <a:endParaRPr lang="en-US" altLang="ko-KR" dirty="0" smtClean="0"/>
          </a:p>
          <a:p>
            <a:r>
              <a:rPr lang="ko-KR" altLang="en-US" dirty="0" smtClean="0"/>
              <a:t>얼굴 인식은 미세 분류 문제의 일종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손실 함수를 잘 설계하여 성능 향상 모색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같은 부류 영상은 </a:t>
            </a:r>
            <a:r>
              <a:rPr lang="ko-KR" altLang="en-US" dirty="0" smtClean="0"/>
              <a:t>유사도 </a:t>
            </a:r>
            <a:r>
              <a:rPr lang="ko-KR" altLang="en-US" dirty="0" smtClean="0"/>
              <a:t>높게 </a:t>
            </a:r>
            <a:r>
              <a:rPr lang="ko-KR" altLang="en-US" dirty="0" smtClean="0"/>
              <a:t>유지하고 </a:t>
            </a:r>
            <a:r>
              <a:rPr lang="ko-KR" altLang="en-US" dirty="0" smtClean="0"/>
              <a:t>다른 부류는 낮게 유지하는 손실 함수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Contrastive </a:t>
            </a:r>
            <a:r>
              <a:rPr lang="ko-KR" altLang="en-US" dirty="0" smtClean="0"/>
              <a:t>손실 함수</a:t>
            </a:r>
            <a:r>
              <a:rPr lang="en-US" altLang="ko-KR" dirty="0" smtClean="0"/>
              <a:t>, triplet </a:t>
            </a:r>
            <a:r>
              <a:rPr lang="ko-KR" altLang="en-US" dirty="0" smtClean="0"/>
              <a:t>손실 함수</a:t>
            </a:r>
            <a:r>
              <a:rPr lang="en-US" altLang="ko-KR" dirty="0" smtClean="0"/>
              <a:t>, center </a:t>
            </a:r>
            <a:r>
              <a:rPr lang="ko-KR" altLang="en-US" dirty="0" smtClean="0"/>
              <a:t>손실 함수 등이 개발됨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767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사람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현대적인 얼굴 인식은 제약을 두지 않는 상황에서 인식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얼굴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14" y="1555999"/>
            <a:ext cx="7907980" cy="17289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429000"/>
            <a:ext cx="6524172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사람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785671" cy="5472608"/>
          </a:xfrm>
        </p:spPr>
        <p:txBody>
          <a:bodyPr/>
          <a:lstStyle/>
          <a:p>
            <a:r>
              <a:rPr lang="ko-KR" altLang="en-US" dirty="0" smtClean="0"/>
              <a:t>성별과 나이 추정 </a:t>
            </a:r>
            <a:r>
              <a:rPr lang="ko-KR" altLang="en-US" dirty="0" err="1" smtClean="0"/>
              <a:t>데이터셋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MORPH II: 16~77</a:t>
            </a:r>
            <a:r>
              <a:rPr lang="ko-KR" altLang="en-US" dirty="0" smtClean="0"/>
              <a:t>세인 얼굴 영상 </a:t>
            </a:r>
            <a:r>
              <a:rPr lang="en-US" altLang="ko-KR" dirty="0" smtClean="0"/>
              <a:t>55,134</a:t>
            </a:r>
            <a:r>
              <a:rPr lang="ko-KR" altLang="en-US" dirty="0" smtClean="0"/>
              <a:t>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인종과 성별 레이블도 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IMDB-WIKI: </a:t>
            </a:r>
            <a:r>
              <a:rPr lang="ko-KR" altLang="en-US" dirty="0"/>
              <a:t>연예인의 성별과</a:t>
            </a:r>
            <a:r>
              <a:rPr lang="en-US" altLang="ko-KR" dirty="0"/>
              <a:t> </a:t>
            </a:r>
            <a:r>
              <a:rPr lang="ko-KR" altLang="en-US" dirty="0" smtClean="0"/>
              <a:t>나이를 </a:t>
            </a:r>
            <a:r>
              <a:rPr lang="ko-KR" altLang="en-US" dirty="0" err="1" smtClean="0"/>
              <a:t>레이블링한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50</a:t>
            </a:r>
            <a:r>
              <a:rPr lang="ko-KR" altLang="en-US" dirty="0" smtClean="0"/>
              <a:t>만 장 이상의 영상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AFAD</a:t>
            </a:r>
            <a:r>
              <a:rPr lang="en-US" altLang="ko-KR" baseline="-25000" dirty="0" err="1" smtClean="0"/>
              <a:t>Asian</a:t>
            </a:r>
            <a:r>
              <a:rPr lang="en-US" altLang="ko-KR" baseline="-25000" dirty="0" smtClean="0"/>
              <a:t> Face Age </a:t>
            </a:r>
            <a:r>
              <a:rPr lang="en-US" altLang="ko-KR" baseline="-25000" dirty="0" err="1" smtClean="0"/>
              <a:t>Dtaset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성별과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나이 레이블을 가진 아시아인 얼굴 영상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만장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UTKface</a:t>
            </a:r>
            <a:r>
              <a:rPr lang="en-US" altLang="ko-KR" dirty="0" smtClean="0"/>
              <a:t>: 0~116</a:t>
            </a:r>
            <a:r>
              <a:rPr lang="ko-KR" altLang="en-US" dirty="0" smtClean="0"/>
              <a:t>세에 대해 나이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인종을 </a:t>
            </a:r>
            <a:r>
              <a:rPr lang="ko-KR" altLang="en-US" dirty="0" err="1" smtClean="0"/>
              <a:t>레이블링한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23,708</a:t>
            </a:r>
            <a:r>
              <a:rPr lang="ko-KR" altLang="en-US" dirty="0" smtClean="0"/>
              <a:t>장의 얼굴 영상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1584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사람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나이 추정은 주로 </a:t>
            </a:r>
            <a:r>
              <a:rPr lang="ko-KR" altLang="en-US" dirty="0" err="1" smtClean="0"/>
              <a:t>순서형</a:t>
            </a:r>
            <a:r>
              <a:rPr lang="ko-KR" altLang="en-US" dirty="0" smtClean="0"/>
              <a:t> 회귀</a:t>
            </a:r>
            <a:r>
              <a:rPr lang="en-US" altLang="ko-KR" baseline="-25000" dirty="0" smtClean="0"/>
              <a:t>ordinal regression</a:t>
            </a:r>
            <a:r>
              <a:rPr lang="ko-KR" altLang="en-US" baseline="-25000" dirty="0" smtClean="0"/>
              <a:t> </a:t>
            </a:r>
            <a:r>
              <a:rPr lang="ko-KR" altLang="en-US" dirty="0" smtClean="0"/>
              <a:t>문제로 취급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79328"/>
            <a:ext cx="6420399" cy="473404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843808" y="1412311"/>
            <a:ext cx="5904656" cy="864561"/>
            <a:chOff x="2915816" y="1196752"/>
            <a:chExt cx="5904656" cy="864561"/>
          </a:xfrm>
        </p:grpSpPr>
        <p:sp>
          <p:nvSpPr>
            <p:cNvPr id="7" name="TextBox 6"/>
            <p:cNvSpPr txBox="1"/>
            <p:nvPr/>
          </p:nvSpPr>
          <p:spPr>
            <a:xfrm>
              <a:off x="2915816" y="1196752"/>
              <a:ext cx="5904656" cy="648072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pPr marL="0" lvl="1"/>
              <a:r>
                <a:rPr lang="en-US" altLang="ko-KR" sz="1600" dirty="0" smtClean="0">
                  <a:solidFill>
                    <a:srgbClr val="0000FF"/>
                  </a:solidFill>
                </a:rPr>
                <a:t>K-1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개의 </a:t>
              </a:r>
              <a:r>
                <a:rPr lang="ko-KR" altLang="en-US" sz="1600" dirty="0" err="1" smtClean="0">
                  <a:solidFill>
                    <a:srgbClr val="0000FF"/>
                  </a:solidFill>
                </a:rPr>
                <a:t>출력층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 각각은 나이가 </a:t>
              </a:r>
              <a:r>
                <a:rPr lang="en-US" altLang="ko-KR" sz="1600" dirty="0" smtClean="0">
                  <a:solidFill>
                    <a:srgbClr val="0000FF"/>
                  </a:solidFill>
                </a:rPr>
                <a:t>k 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이상인가라는 질문을 책임짐</a:t>
              </a:r>
              <a:endParaRPr lang="en-US" altLang="ko-KR" sz="1600" dirty="0" smtClean="0">
                <a:solidFill>
                  <a:srgbClr val="0000FF"/>
                </a:solidFill>
              </a:endParaRPr>
            </a:p>
            <a:p>
              <a:pPr marL="0" lvl="1"/>
              <a:r>
                <a:rPr lang="ko-KR" altLang="en-US" sz="1600" dirty="0" smtClean="0">
                  <a:solidFill>
                    <a:srgbClr val="0000FF"/>
                  </a:solidFill>
                </a:rPr>
                <a:t>예라고 답한 </a:t>
              </a:r>
              <a:r>
                <a:rPr lang="ko-KR" altLang="en-US" sz="1600" dirty="0" err="1" smtClean="0">
                  <a:solidFill>
                    <a:srgbClr val="0000FF"/>
                  </a:solidFill>
                </a:rPr>
                <a:t>출력층의</a:t>
              </a:r>
              <a:r>
                <a:rPr lang="ko-KR" altLang="en-US" sz="1600" dirty="0" smtClean="0">
                  <a:solidFill>
                    <a:srgbClr val="0000FF"/>
                  </a:solidFill>
                </a:rPr>
                <a:t> 개수를 예측 나이로 출력</a:t>
              </a:r>
              <a:endParaRPr lang="en-US" altLang="ko-KR" sz="1600" dirty="0">
                <a:solidFill>
                  <a:srgbClr val="0000FF"/>
                </a:solidFill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3635896" y="1809313"/>
              <a:ext cx="1" cy="252000"/>
            </a:xfrm>
            <a:prstGeom prst="straightConnector1">
              <a:avLst/>
            </a:prstGeom>
            <a:ln w="190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629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7755588"/>
      </p:ext>
    </p:extLst>
  </p:cSld>
  <p:clrMapOvr>
    <a:masterClrMapping/>
  </p:clrMapOvr>
</p:sld>
</file>

<file path=ppt/theme/theme1.xml><?xml version="1.0" encoding="utf-8"?>
<a:theme xmlns:a="http://schemas.openxmlformats.org/drawingml/2006/main" name="컴퓨터 비전과 딥러닝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3739</Words>
  <Application>Microsoft Office PowerPoint</Application>
  <PresentationFormat>화면 슬라이드 쇼(4:3)</PresentationFormat>
  <Paragraphs>811</Paragraphs>
  <Slides>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3" baseType="lpstr">
      <vt:lpstr>굴림</vt:lpstr>
      <vt:lpstr>Arial</vt:lpstr>
      <vt:lpstr>맑은 고딕</vt:lpstr>
      <vt:lpstr>Wingdings</vt:lpstr>
      <vt:lpstr>HY견고딕</vt:lpstr>
      <vt:lpstr>Tahoma</vt:lpstr>
      <vt:lpstr>컴퓨터 비전과 딥러닝</vt:lpstr>
      <vt:lpstr>PowerPoint 프레젠테이션</vt:lpstr>
      <vt:lpstr>Chapter 09 인식</vt:lpstr>
      <vt:lpstr>PowerPoint 프레젠테이션</vt:lpstr>
      <vt:lpstr>Preview </vt:lpstr>
      <vt:lpstr>9.1 인식이란 </vt:lpstr>
      <vt:lpstr>9.1.1 인식의 세부 문제 </vt:lpstr>
      <vt:lpstr>9.1.1 인식의 세부 문제 </vt:lpstr>
      <vt:lpstr>9.1.1 인식의 세부 문제 </vt:lpstr>
      <vt:lpstr>9.1.2 데이터셋과 방법론의 공진화 </vt:lpstr>
      <vt:lpstr>9.1.2 데이터셋과 방법론의 공진화 </vt:lpstr>
      <vt:lpstr>9.1.2 데이터셋과 방법론의 공진화 </vt:lpstr>
      <vt:lpstr>9.1.2 데이터셋과 방법론의 공진화 </vt:lpstr>
      <vt:lpstr>9.1.2 데이터셋과 방법론의 공진화 </vt:lpstr>
      <vt:lpstr>9.1.2 데이터셋과 방법론의 공진화 </vt:lpstr>
      <vt:lpstr>9.1.3 사람과 컴퓨터 비전의 인식 과정 비교 </vt:lpstr>
      <vt:lpstr>9.1.3 사람과 컴퓨터 비전의 인식 과정 비교 </vt:lpstr>
      <vt:lpstr>9.2 분류 </vt:lpstr>
      <vt:lpstr>9.2.1 고전 방법론 </vt:lpstr>
      <vt:lpstr>9.2.1 고전 방법론 </vt:lpstr>
      <vt:lpstr>9.2.2 딥러닝 방법론 </vt:lpstr>
      <vt:lpstr>9.2.2 딥러닝 방법론 </vt:lpstr>
      <vt:lpstr>9.2.2 딥러닝 방법론 </vt:lpstr>
      <vt:lpstr>9.2.2 딥러닝 방법론 </vt:lpstr>
      <vt:lpstr>9.3 검출 </vt:lpstr>
      <vt:lpstr>9.3.1 성능 척도 </vt:lpstr>
      <vt:lpstr>9.3.1 성능 척도 </vt:lpstr>
      <vt:lpstr>9.3.1 성능 척도 </vt:lpstr>
      <vt:lpstr>9.3.1 성능 척도 </vt:lpstr>
      <vt:lpstr>9.3.1 성능 척도 </vt:lpstr>
      <vt:lpstr>9.3.1 성능 척도 </vt:lpstr>
      <vt:lpstr>9.3.2 고전 방법 </vt:lpstr>
      <vt:lpstr>9.3.2 고전 방법 </vt:lpstr>
      <vt:lpstr>9.3.2 고전 방법 </vt:lpstr>
      <vt:lpstr>9.3.2 고전 방법 </vt:lpstr>
      <vt:lpstr>9.3.3 컨볼루션 신경망: RCNN 계열 </vt:lpstr>
      <vt:lpstr>9.3.3 컨볼루션 신경망: RCNN 계열 </vt:lpstr>
      <vt:lpstr>9.3.3 컨볼루션 신경망: RCNN 계열 </vt:lpstr>
      <vt:lpstr>9.3.3 컨볼루션 신경망: RCNN 계열 </vt:lpstr>
      <vt:lpstr>9.3.3 컨볼루션 신경망: RCNN 계열 </vt:lpstr>
      <vt:lpstr>9.3.3 컨볼루션 신경망: RCNN 계열 </vt:lpstr>
      <vt:lpstr>9.3.4 컨볼루션 신경망: YOLO 계열</vt:lpstr>
      <vt:lpstr>9.3.4 컨볼루션 신경망: YOLO 계열</vt:lpstr>
      <vt:lpstr>9.3.4 컨볼루션 신경망: YOLO 계열</vt:lpstr>
      <vt:lpstr>9.3.4 컨볼루션 신경망: YOLO 계열</vt:lpstr>
      <vt:lpstr>9.3.5 프로그래밍 실습: YOLO v3으로 물체 검출</vt:lpstr>
      <vt:lpstr>9.3.5 프로그래밍 실습: YOLO v3으로 물체 검출</vt:lpstr>
      <vt:lpstr>9.3.5 프로그래밍 실습: YOLO v3으로 물체 검출</vt:lpstr>
      <vt:lpstr>9.3.5 프로그래밍 실습: YOLO v3으로 물체 검출</vt:lpstr>
      <vt:lpstr>9.3.5 프로그래밍 실습: YOLO v3으로 물체 검출</vt:lpstr>
      <vt:lpstr>9.3.5 프로그래밍 실습: YOLO v3으로 물체 검출</vt:lpstr>
      <vt:lpstr>9.3.5 프로그래밍 실습: YOLO v3으로 물체 검출</vt:lpstr>
      <vt:lpstr>9.3.5 프로그래밍 실습: YOLO v3으로 물체 검출</vt:lpstr>
      <vt:lpstr>9.4 분할</vt:lpstr>
      <vt:lpstr>9.4 분할</vt:lpstr>
      <vt:lpstr>9.4.1 성능 척도와 데이터셋</vt:lpstr>
      <vt:lpstr>9.4.1 성능 척도와 데이터셋</vt:lpstr>
      <vt:lpstr>9.4.1 성능 척도와 데이터셋</vt:lpstr>
      <vt:lpstr>9.4.2 의미 분할을 위한 FCN</vt:lpstr>
      <vt:lpstr>9.4.2 의미 분할을 위한 FCN</vt:lpstr>
      <vt:lpstr>9.4.2 의미 분할을 위한 FCN</vt:lpstr>
      <vt:lpstr>9.4.2 의미 분할을 위한 FCN</vt:lpstr>
      <vt:lpstr>9.4.2 의미 분할을 위한 FCN</vt:lpstr>
      <vt:lpstr>9.4.2 의미 분할을 위한 FCN</vt:lpstr>
      <vt:lpstr>9.4.2 의미 분할을 위한 FCN</vt:lpstr>
      <vt:lpstr>9.4.2 의미 분할을 위한 FCN</vt:lpstr>
      <vt:lpstr>9.4.3 FCN을 개선한 신경망: DeConvNet, U-net, DeepLabv3+</vt:lpstr>
      <vt:lpstr>9.4.3 FCN을 개선한 신경망: DeConvNet, U-net, DeepLabv3+</vt:lpstr>
      <vt:lpstr>9.4.3 FCN을 개선한 신경망: DeConvNet, U-net, DeepLabv3+</vt:lpstr>
      <vt:lpstr>9.4.4 프로그래밍 실습: U-net을 이용한 분할 학습</vt:lpstr>
      <vt:lpstr>9.4.4 프로그래밍 실습: U-net을 이용한 분할 학습</vt:lpstr>
      <vt:lpstr>9.4.4 프로그래밍 실습: U-net을 이용한 분할 학습</vt:lpstr>
      <vt:lpstr>9.4.4 프로그래밍 실습: U-net을 이용한 분할 학습</vt:lpstr>
      <vt:lpstr>9.4.4 프로그래밍 실습: U-net을 이용한 분할 학습</vt:lpstr>
      <vt:lpstr>9.4.4 프로그래밍 실습: U-net을 이용한 분할 학습</vt:lpstr>
      <vt:lpstr>9.4.4 프로그래밍 실습: U-net을 이용한 분할 학습</vt:lpstr>
      <vt:lpstr>9.4.5 pixellib 라이브러리를 이용한 프로그래밍 실습</vt:lpstr>
      <vt:lpstr>9.4.5 pixellib 라이브러리를 이용한 프로그래밍 실습</vt:lpstr>
      <vt:lpstr>9.4.5 pixellib 라이브러리를 이용한 프로그래밍 실습</vt:lpstr>
      <vt:lpstr>9.4.5 pixellib 라이브러리를 이용한 프로그래밍 실습</vt:lpstr>
      <vt:lpstr>9.4.5 pixellib 라이브러리를 이용한 프로그래밍 실습</vt:lpstr>
      <vt:lpstr>9.4.5 pixellib 라이브러리를 이용한 프로그래밍 실습</vt:lpstr>
      <vt:lpstr>9.4.5 pixellib 라이브러리를 이용한 프로그래밍 실습</vt:lpstr>
      <vt:lpstr>9.4.5 pixellib 라이브러리를 이용한 프로그래밍 실습</vt:lpstr>
      <vt:lpstr>9.4.5 pixellib 라이브러리를 이용한 프로그래밍 실습</vt:lpstr>
      <vt:lpstr>9.4.5 pixellib 라이브러리를 이용한 프로그래밍 실습</vt:lpstr>
      <vt:lpstr>9.5 [비전 에이전트 8] 배경을 내 맘대로 바꾸기</vt:lpstr>
      <vt:lpstr>9.5 [비전 에이전트 8] 배경을 내 맘대로 바꾸기</vt:lpstr>
      <vt:lpstr>9.5 [비전 에이전트 8] 배경을 내 맘대로 바꾸기</vt:lpstr>
      <vt:lpstr>9.5 [비전 에이전트 8] 배경을 내 맘대로 바꾸기</vt:lpstr>
      <vt:lpstr>9.6 사람 인식</vt:lpstr>
      <vt:lpstr>9.6 사람 인식</vt:lpstr>
      <vt:lpstr>9.6 사람 인식</vt:lpstr>
      <vt:lpstr>9.6 사람 인식</vt:lpstr>
      <vt:lpstr>9.6 사람 인식</vt:lpstr>
      <vt:lpstr>9.6 사람 인식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김미정</cp:lastModifiedBy>
  <cp:revision>561</cp:revision>
  <dcterms:created xsi:type="dcterms:W3CDTF">2006-10-05T04:04:58Z</dcterms:created>
  <dcterms:modified xsi:type="dcterms:W3CDTF">2023-02-09T00:05:41Z</dcterms:modified>
</cp:coreProperties>
</file>